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9" r:id="rId4"/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ystan Goetze" initials="TG" lastIdx="1" clrIdx="0">
    <p:extLst>
      <p:ext uri="{19B8F6BF-5375-455C-9EA6-DF929625EA0E}">
        <p15:presenceInfo xmlns:p15="http://schemas.microsoft.com/office/powerpoint/2012/main" userId="S::tr894231@dal.ca::45b9a9b0-9422-4c06-b585-f233b9b7f8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08D34D-F800-4A45-8356-DDA1320F6687}" v="150" dt="2021-06-21T22:59:50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ystan Goetze" userId="45b9a9b0-9422-4c06-b585-f233b9b7f8f9" providerId="ADAL" clId="{A508D34D-F800-4A45-8356-DDA1320F6687}"/>
    <pc:docChg chg="undo redo custSel addSld delSld modSld">
      <pc:chgData name="Trystan Goetze" userId="45b9a9b0-9422-4c06-b585-f233b9b7f8f9" providerId="ADAL" clId="{A508D34D-F800-4A45-8356-DDA1320F6687}" dt="2021-06-21T23:55:14.165" v="8974" actId="20577"/>
      <pc:docMkLst>
        <pc:docMk/>
      </pc:docMkLst>
      <pc:sldChg chg="modSp mod">
        <pc:chgData name="Trystan Goetze" userId="45b9a9b0-9422-4c06-b585-f233b9b7f8f9" providerId="ADAL" clId="{A508D34D-F800-4A45-8356-DDA1320F6687}" dt="2021-06-21T23:55:14.165" v="8974" actId="20577"/>
        <pc:sldMkLst>
          <pc:docMk/>
          <pc:sldMk cId="966965049" sldId="256"/>
        </pc:sldMkLst>
        <pc:spChg chg="mod">
          <ac:chgData name="Trystan Goetze" userId="45b9a9b0-9422-4c06-b585-f233b9b7f8f9" providerId="ADAL" clId="{A508D34D-F800-4A45-8356-DDA1320F6687}" dt="2021-06-21T23:55:14.165" v="8974" actId="20577"/>
          <ac:spMkLst>
            <pc:docMk/>
            <pc:sldMk cId="966965049" sldId="256"/>
            <ac:spMk id="3" creationId="{88AFEA75-640F-794C-A64B-36A53F4C5022}"/>
          </ac:spMkLst>
        </pc:spChg>
      </pc:sldChg>
      <pc:sldChg chg="delSp modSp mod">
        <pc:chgData name="Trystan Goetze" userId="45b9a9b0-9422-4c06-b585-f233b9b7f8f9" providerId="ADAL" clId="{A508D34D-F800-4A45-8356-DDA1320F6687}" dt="2021-06-21T22:59:07.648" v="8907"/>
        <pc:sldMkLst>
          <pc:docMk/>
          <pc:sldMk cId="4136063558" sldId="267"/>
        </pc:sldMkLst>
        <pc:spChg chg="mod">
          <ac:chgData name="Trystan Goetze" userId="45b9a9b0-9422-4c06-b585-f233b9b7f8f9" providerId="ADAL" clId="{A508D34D-F800-4A45-8356-DDA1320F6687}" dt="2021-06-21T22:54:24.236" v="8811" actId="20577"/>
          <ac:spMkLst>
            <pc:docMk/>
            <pc:sldMk cId="4136063558" sldId="267"/>
            <ac:spMk id="5" creationId="{AA856537-0B17-0049-A372-0A3A2F1B0B7A}"/>
          </ac:spMkLst>
        </pc:spChg>
        <pc:spChg chg="mod">
          <ac:chgData name="Trystan Goetze" userId="45b9a9b0-9422-4c06-b585-f233b9b7f8f9" providerId="ADAL" clId="{A508D34D-F800-4A45-8356-DDA1320F6687}" dt="2021-06-21T22:59:07.648" v="8907"/>
          <ac:spMkLst>
            <pc:docMk/>
            <pc:sldMk cId="4136063558" sldId="267"/>
            <ac:spMk id="6" creationId="{3E40C9EE-1F36-1A44-9EB0-556851AFD8E0}"/>
          </ac:spMkLst>
        </pc:spChg>
        <pc:picChg chg="del">
          <ac:chgData name="Trystan Goetze" userId="45b9a9b0-9422-4c06-b585-f233b9b7f8f9" providerId="ADAL" clId="{A508D34D-F800-4A45-8356-DDA1320F6687}" dt="2021-06-21T22:54:54.734" v="8812" actId="478"/>
          <ac:picMkLst>
            <pc:docMk/>
            <pc:sldMk cId="4136063558" sldId="267"/>
            <ac:picMk id="8" creationId="{9E47E957-B941-DE44-84D9-9B603CDD4AF1}"/>
          </ac:picMkLst>
        </pc:picChg>
      </pc:sldChg>
      <pc:sldChg chg="modAnim">
        <pc:chgData name="Trystan Goetze" userId="45b9a9b0-9422-4c06-b585-f233b9b7f8f9" providerId="ADAL" clId="{A508D34D-F800-4A45-8356-DDA1320F6687}" dt="2021-06-21T22:59:28.377" v="8908"/>
        <pc:sldMkLst>
          <pc:docMk/>
          <pc:sldMk cId="3410421874" sldId="268"/>
        </pc:sldMkLst>
      </pc:sldChg>
      <pc:sldChg chg="addSp delSp modSp mod modAnim">
        <pc:chgData name="Trystan Goetze" userId="45b9a9b0-9422-4c06-b585-f233b9b7f8f9" providerId="ADAL" clId="{A508D34D-F800-4A45-8356-DDA1320F6687}" dt="2021-06-21T22:59:30.248" v="8909"/>
        <pc:sldMkLst>
          <pc:docMk/>
          <pc:sldMk cId="738100645" sldId="269"/>
        </pc:sldMkLst>
        <pc:spChg chg="mod">
          <ac:chgData name="Trystan Goetze" userId="45b9a9b0-9422-4c06-b585-f233b9b7f8f9" providerId="ADAL" clId="{A508D34D-F800-4A45-8356-DDA1320F6687}" dt="2021-06-21T21:11:50.160" v="562" actId="20577"/>
          <ac:spMkLst>
            <pc:docMk/>
            <pc:sldMk cId="738100645" sldId="269"/>
            <ac:spMk id="3" creationId="{03FDE127-50E9-BE45-86FD-B6E43433581F}"/>
          </ac:spMkLst>
        </pc:spChg>
        <pc:spChg chg="add del mod">
          <ac:chgData name="Trystan Goetze" userId="45b9a9b0-9422-4c06-b585-f233b9b7f8f9" providerId="ADAL" clId="{A508D34D-F800-4A45-8356-DDA1320F6687}" dt="2021-06-21T21:03:39.636" v="11" actId="478"/>
          <ac:spMkLst>
            <pc:docMk/>
            <pc:sldMk cId="738100645" sldId="269"/>
            <ac:spMk id="8" creationId="{17FF14FE-F8DC-2942-B1B4-863BDEDD7DE3}"/>
          </ac:spMkLst>
        </pc:spChg>
        <pc:picChg chg="add del mod">
          <ac:chgData name="Trystan Goetze" userId="45b9a9b0-9422-4c06-b585-f233b9b7f8f9" providerId="ADAL" clId="{A508D34D-F800-4A45-8356-DDA1320F6687}" dt="2021-06-21T21:02:32.961" v="1" actId="931"/>
          <ac:picMkLst>
            <pc:docMk/>
            <pc:sldMk cId="738100645" sldId="269"/>
            <ac:picMk id="5" creationId="{0620D9C3-63F7-A640-97FA-2C87FFDD44A0}"/>
          </ac:picMkLst>
        </pc:picChg>
        <pc:picChg chg="add mod">
          <ac:chgData name="Trystan Goetze" userId="45b9a9b0-9422-4c06-b585-f233b9b7f8f9" providerId="ADAL" clId="{A508D34D-F800-4A45-8356-DDA1320F6687}" dt="2021-06-21T21:03:43.901" v="12" actId="14100"/>
          <ac:picMkLst>
            <pc:docMk/>
            <pc:sldMk cId="738100645" sldId="269"/>
            <ac:picMk id="7" creationId="{EEFB11A9-E441-AF44-AED2-E7F789CB974A}"/>
          </ac:picMkLst>
        </pc:picChg>
      </pc:sldChg>
      <pc:sldChg chg="addSp modSp mod modAnim">
        <pc:chgData name="Trystan Goetze" userId="45b9a9b0-9422-4c06-b585-f233b9b7f8f9" providerId="ADAL" clId="{A508D34D-F800-4A45-8356-DDA1320F6687}" dt="2021-06-21T22:59:33.059" v="8911"/>
        <pc:sldMkLst>
          <pc:docMk/>
          <pc:sldMk cId="531219942" sldId="270"/>
        </pc:sldMkLst>
        <pc:spChg chg="mod">
          <ac:chgData name="Trystan Goetze" userId="45b9a9b0-9422-4c06-b585-f233b9b7f8f9" providerId="ADAL" clId="{A508D34D-F800-4A45-8356-DDA1320F6687}" dt="2021-06-21T21:14:51.730" v="703" actId="27636"/>
          <ac:spMkLst>
            <pc:docMk/>
            <pc:sldMk cId="531219942" sldId="270"/>
            <ac:spMk id="3" creationId="{4F8FC57C-2050-0B4D-90AB-4A3EF583BA1F}"/>
          </ac:spMkLst>
        </pc:spChg>
        <pc:picChg chg="add mod">
          <ac:chgData name="Trystan Goetze" userId="45b9a9b0-9422-4c06-b585-f233b9b7f8f9" providerId="ADAL" clId="{A508D34D-F800-4A45-8356-DDA1320F6687}" dt="2021-06-21T21:14:01.939" v="700"/>
          <ac:picMkLst>
            <pc:docMk/>
            <pc:sldMk cId="531219942" sldId="270"/>
            <ac:picMk id="4" creationId="{6BDC0B4D-3188-794F-9179-A32961ED7BDD}"/>
          </ac:picMkLst>
        </pc:picChg>
      </pc:sldChg>
      <pc:sldChg chg="addSp modSp new mod modAnim">
        <pc:chgData name="Trystan Goetze" userId="45b9a9b0-9422-4c06-b585-f233b9b7f8f9" providerId="ADAL" clId="{A508D34D-F800-4A45-8356-DDA1320F6687}" dt="2021-06-21T22:59:31.759" v="8910"/>
        <pc:sldMkLst>
          <pc:docMk/>
          <pc:sldMk cId="1009724066" sldId="271"/>
        </pc:sldMkLst>
        <pc:spChg chg="mod">
          <ac:chgData name="Trystan Goetze" userId="45b9a9b0-9422-4c06-b585-f233b9b7f8f9" providerId="ADAL" clId="{A508D34D-F800-4A45-8356-DDA1320F6687}" dt="2021-06-21T21:12:19.725" v="565" actId="20577"/>
          <ac:spMkLst>
            <pc:docMk/>
            <pc:sldMk cId="1009724066" sldId="271"/>
            <ac:spMk id="2" creationId="{95076BD5-748C-2B4A-9EA6-A9F69131693F}"/>
          </ac:spMkLst>
        </pc:spChg>
        <pc:spChg chg="mod">
          <ac:chgData name="Trystan Goetze" userId="45b9a9b0-9422-4c06-b585-f233b9b7f8f9" providerId="ADAL" clId="{A508D34D-F800-4A45-8356-DDA1320F6687}" dt="2021-06-21T21:06:22.048" v="430" actId="20577"/>
          <ac:spMkLst>
            <pc:docMk/>
            <pc:sldMk cId="1009724066" sldId="271"/>
            <ac:spMk id="3" creationId="{51D7C419-21DF-434D-A660-1C2E1D205C35}"/>
          </ac:spMkLst>
        </pc:spChg>
        <pc:picChg chg="add mod">
          <ac:chgData name="Trystan Goetze" userId="45b9a9b0-9422-4c06-b585-f233b9b7f8f9" providerId="ADAL" clId="{A508D34D-F800-4A45-8356-DDA1320F6687}" dt="2021-06-21T21:12:32.351" v="569" actId="1076"/>
          <ac:picMkLst>
            <pc:docMk/>
            <pc:sldMk cId="1009724066" sldId="271"/>
            <ac:picMk id="5" creationId="{3C4A81B5-3ED2-4449-B7F1-AAB0DDC17F4C}"/>
          </ac:picMkLst>
        </pc:picChg>
      </pc:sldChg>
      <pc:sldChg chg="addSp modSp new mod modAnim">
        <pc:chgData name="Trystan Goetze" userId="45b9a9b0-9422-4c06-b585-f233b9b7f8f9" providerId="ADAL" clId="{A508D34D-F800-4A45-8356-DDA1320F6687}" dt="2021-06-21T22:59:34.406" v="8912"/>
        <pc:sldMkLst>
          <pc:docMk/>
          <pc:sldMk cId="875925381" sldId="272"/>
        </pc:sldMkLst>
        <pc:spChg chg="mod">
          <ac:chgData name="Trystan Goetze" userId="45b9a9b0-9422-4c06-b585-f233b9b7f8f9" providerId="ADAL" clId="{A508D34D-F800-4A45-8356-DDA1320F6687}" dt="2021-06-21T21:30:26.637" v="1726" actId="20577"/>
          <ac:spMkLst>
            <pc:docMk/>
            <pc:sldMk cId="875925381" sldId="272"/>
            <ac:spMk id="2" creationId="{F68F45A3-3FD2-6A4A-901D-35363A1FB47C}"/>
          </ac:spMkLst>
        </pc:spChg>
        <pc:spChg chg="mod">
          <ac:chgData name="Trystan Goetze" userId="45b9a9b0-9422-4c06-b585-f233b9b7f8f9" providerId="ADAL" clId="{A508D34D-F800-4A45-8356-DDA1320F6687}" dt="2021-06-21T21:29:45.089" v="1689" actId="20577"/>
          <ac:spMkLst>
            <pc:docMk/>
            <pc:sldMk cId="875925381" sldId="272"/>
            <ac:spMk id="3" creationId="{008A4378-CB90-F445-866C-7DF91B9D3247}"/>
          </ac:spMkLst>
        </pc:spChg>
        <pc:picChg chg="add mod">
          <ac:chgData name="Trystan Goetze" userId="45b9a9b0-9422-4c06-b585-f233b9b7f8f9" providerId="ADAL" clId="{A508D34D-F800-4A45-8356-DDA1320F6687}" dt="2021-06-21T21:30:13.558" v="1705" actId="14100"/>
          <ac:picMkLst>
            <pc:docMk/>
            <pc:sldMk cId="875925381" sldId="272"/>
            <ac:picMk id="1026" creationId="{03E52A69-EA98-654F-8B21-24807F527721}"/>
          </ac:picMkLst>
        </pc:picChg>
      </pc:sldChg>
      <pc:sldChg chg="new del">
        <pc:chgData name="Trystan Goetze" userId="45b9a9b0-9422-4c06-b585-f233b9b7f8f9" providerId="ADAL" clId="{A508D34D-F800-4A45-8356-DDA1320F6687}" dt="2021-06-21T21:18:23.235" v="887" actId="680"/>
        <pc:sldMkLst>
          <pc:docMk/>
          <pc:sldMk cId="347193739" sldId="273"/>
        </pc:sldMkLst>
      </pc:sldChg>
      <pc:sldChg chg="modSp new mod modAnim">
        <pc:chgData name="Trystan Goetze" userId="45b9a9b0-9422-4c06-b585-f233b9b7f8f9" providerId="ADAL" clId="{A508D34D-F800-4A45-8356-DDA1320F6687}" dt="2021-06-21T22:59:35.808" v="8913"/>
        <pc:sldMkLst>
          <pc:docMk/>
          <pc:sldMk cId="2336140388" sldId="273"/>
        </pc:sldMkLst>
        <pc:spChg chg="mod">
          <ac:chgData name="Trystan Goetze" userId="45b9a9b0-9422-4c06-b585-f233b9b7f8f9" providerId="ADAL" clId="{A508D34D-F800-4A45-8356-DDA1320F6687}" dt="2021-06-21T21:30:57.482" v="1765" actId="20577"/>
          <ac:spMkLst>
            <pc:docMk/>
            <pc:sldMk cId="2336140388" sldId="273"/>
            <ac:spMk id="2" creationId="{0664DCDB-BCA3-5A42-8AF5-A145BF6F192D}"/>
          </ac:spMkLst>
        </pc:spChg>
        <pc:spChg chg="mod">
          <ac:chgData name="Trystan Goetze" userId="45b9a9b0-9422-4c06-b585-f233b9b7f8f9" providerId="ADAL" clId="{A508D34D-F800-4A45-8356-DDA1320F6687}" dt="2021-06-21T21:36:05.112" v="2399" actId="20577"/>
          <ac:spMkLst>
            <pc:docMk/>
            <pc:sldMk cId="2336140388" sldId="273"/>
            <ac:spMk id="3" creationId="{CAF47D6F-3EC6-B745-859F-3BCC7CD61886}"/>
          </ac:spMkLst>
        </pc:spChg>
      </pc:sldChg>
      <pc:sldChg chg="modSp new mod modAnim">
        <pc:chgData name="Trystan Goetze" userId="45b9a9b0-9422-4c06-b585-f233b9b7f8f9" providerId="ADAL" clId="{A508D34D-F800-4A45-8356-DDA1320F6687}" dt="2021-06-21T22:59:39.351" v="8914"/>
        <pc:sldMkLst>
          <pc:docMk/>
          <pc:sldMk cId="3976954159" sldId="274"/>
        </pc:sldMkLst>
        <pc:spChg chg="mod">
          <ac:chgData name="Trystan Goetze" userId="45b9a9b0-9422-4c06-b585-f233b9b7f8f9" providerId="ADAL" clId="{A508D34D-F800-4A45-8356-DDA1320F6687}" dt="2021-06-21T21:41:36.766" v="2423" actId="20577"/>
          <ac:spMkLst>
            <pc:docMk/>
            <pc:sldMk cId="3976954159" sldId="274"/>
            <ac:spMk id="2" creationId="{36AEF453-C1D7-9A40-8303-06E36E1083E1}"/>
          </ac:spMkLst>
        </pc:spChg>
        <pc:spChg chg="mod">
          <ac:chgData name="Trystan Goetze" userId="45b9a9b0-9422-4c06-b585-f233b9b7f8f9" providerId="ADAL" clId="{A508D34D-F800-4A45-8356-DDA1320F6687}" dt="2021-06-21T22:30:22.357" v="6185" actId="20577"/>
          <ac:spMkLst>
            <pc:docMk/>
            <pc:sldMk cId="3976954159" sldId="274"/>
            <ac:spMk id="3" creationId="{5AAAE345-0893-0D4A-A5BD-62CF3F719548}"/>
          </ac:spMkLst>
        </pc:spChg>
      </pc:sldChg>
      <pc:sldChg chg="modSp new mod modAnim">
        <pc:chgData name="Trystan Goetze" userId="45b9a9b0-9422-4c06-b585-f233b9b7f8f9" providerId="ADAL" clId="{A508D34D-F800-4A45-8356-DDA1320F6687}" dt="2021-06-21T22:59:40.792" v="8915"/>
        <pc:sldMkLst>
          <pc:docMk/>
          <pc:sldMk cId="3909216826" sldId="275"/>
        </pc:sldMkLst>
        <pc:spChg chg="mod">
          <ac:chgData name="Trystan Goetze" userId="45b9a9b0-9422-4c06-b585-f233b9b7f8f9" providerId="ADAL" clId="{A508D34D-F800-4A45-8356-DDA1320F6687}" dt="2021-06-21T22:12:15.741" v="4261" actId="20577"/>
          <ac:spMkLst>
            <pc:docMk/>
            <pc:sldMk cId="3909216826" sldId="275"/>
            <ac:spMk id="2" creationId="{390BAEEC-40A2-9A45-84B6-98AD29F55D7D}"/>
          </ac:spMkLst>
        </pc:spChg>
        <pc:spChg chg="mod">
          <ac:chgData name="Trystan Goetze" userId="45b9a9b0-9422-4c06-b585-f233b9b7f8f9" providerId="ADAL" clId="{A508D34D-F800-4A45-8356-DDA1320F6687}" dt="2021-06-21T22:40:24.042" v="7440" actId="20577"/>
          <ac:spMkLst>
            <pc:docMk/>
            <pc:sldMk cId="3909216826" sldId="275"/>
            <ac:spMk id="3" creationId="{510062B1-84ED-394B-A51C-10370086721F}"/>
          </ac:spMkLst>
        </pc:spChg>
      </pc:sldChg>
      <pc:sldChg chg="modSp new mod modAnim">
        <pc:chgData name="Trystan Goetze" userId="45b9a9b0-9422-4c06-b585-f233b9b7f8f9" providerId="ADAL" clId="{A508D34D-F800-4A45-8356-DDA1320F6687}" dt="2021-06-21T22:59:43.307" v="8916"/>
        <pc:sldMkLst>
          <pc:docMk/>
          <pc:sldMk cId="1190534112" sldId="276"/>
        </pc:sldMkLst>
        <pc:spChg chg="mod">
          <ac:chgData name="Trystan Goetze" userId="45b9a9b0-9422-4c06-b585-f233b9b7f8f9" providerId="ADAL" clId="{A508D34D-F800-4A45-8356-DDA1320F6687}" dt="2021-06-21T22:12:25.211" v="4299" actId="20577"/>
          <ac:spMkLst>
            <pc:docMk/>
            <pc:sldMk cId="1190534112" sldId="276"/>
            <ac:spMk id="2" creationId="{781ED41D-FDDC-3F4B-9C0F-8907DCBE84E3}"/>
          </ac:spMkLst>
        </pc:spChg>
        <pc:spChg chg="mod">
          <ac:chgData name="Trystan Goetze" userId="45b9a9b0-9422-4c06-b585-f233b9b7f8f9" providerId="ADAL" clId="{A508D34D-F800-4A45-8356-DDA1320F6687}" dt="2021-06-21T22:24:02.241" v="5501" actId="20577"/>
          <ac:spMkLst>
            <pc:docMk/>
            <pc:sldMk cId="1190534112" sldId="276"/>
            <ac:spMk id="3" creationId="{FA63224E-53C9-8347-BFED-6C03B304218E}"/>
          </ac:spMkLst>
        </pc:spChg>
      </pc:sldChg>
      <pc:sldChg chg="modSp new mod modAnim">
        <pc:chgData name="Trystan Goetze" userId="45b9a9b0-9422-4c06-b585-f233b9b7f8f9" providerId="ADAL" clId="{A508D34D-F800-4A45-8356-DDA1320F6687}" dt="2021-06-21T22:59:45.222" v="8917"/>
        <pc:sldMkLst>
          <pc:docMk/>
          <pc:sldMk cId="2591914938" sldId="277"/>
        </pc:sldMkLst>
        <pc:spChg chg="mod">
          <ac:chgData name="Trystan Goetze" userId="45b9a9b0-9422-4c06-b585-f233b9b7f8f9" providerId="ADAL" clId="{A508D34D-F800-4A45-8356-DDA1320F6687}" dt="2021-06-21T22:22:33.007" v="5102" actId="20577"/>
          <ac:spMkLst>
            <pc:docMk/>
            <pc:sldMk cId="2591914938" sldId="277"/>
            <ac:spMk id="2" creationId="{9C7413CC-0EFF-BA44-A7B6-6AF1CCB72980}"/>
          </ac:spMkLst>
        </pc:spChg>
        <pc:spChg chg="mod">
          <ac:chgData name="Trystan Goetze" userId="45b9a9b0-9422-4c06-b585-f233b9b7f8f9" providerId="ADAL" clId="{A508D34D-F800-4A45-8356-DDA1320F6687}" dt="2021-06-21T22:45:51.736" v="8427" actId="2711"/>
          <ac:spMkLst>
            <pc:docMk/>
            <pc:sldMk cId="2591914938" sldId="277"/>
            <ac:spMk id="3" creationId="{5E79A9DE-5F78-7641-B590-70C52F510D6F}"/>
          </ac:spMkLst>
        </pc:spChg>
      </pc:sldChg>
      <pc:sldChg chg="addSp delSp modSp new mod modClrScheme chgLayout">
        <pc:chgData name="Trystan Goetze" userId="45b9a9b0-9422-4c06-b585-f233b9b7f8f9" providerId="ADAL" clId="{A508D34D-F800-4A45-8356-DDA1320F6687}" dt="2021-06-21T22:31:34.846" v="6265"/>
        <pc:sldMkLst>
          <pc:docMk/>
          <pc:sldMk cId="968773347" sldId="278"/>
        </pc:sldMkLst>
        <pc:spChg chg="del">
          <ac:chgData name="Trystan Goetze" userId="45b9a9b0-9422-4c06-b585-f233b9b7f8f9" providerId="ADAL" clId="{A508D34D-F800-4A45-8356-DDA1320F6687}" dt="2021-06-21T22:31:07.467" v="6252" actId="700"/>
          <ac:spMkLst>
            <pc:docMk/>
            <pc:sldMk cId="968773347" sldId="278"/>
            <ac:spMk id="2" creationId="{97B6BA50-A052-E54D-A177-FB589A1A9B08}"/>
          </ac:spMkLst>
        </pc:spChg>
        <pc:spChg chg="del">
          <ac:chgData name="Trystan Goetze" userId="45b9a9b0-9422-4c06-b585-f233b9b7f8f9" providerId="ADAL" clId="{A508D34D-F800-4A45-8356-DDA1320F6687}" dt="2021-06-21T22:31:07.467" v="6252" actId="700"/>
          <ac:spMkLst>
            <pc:docMk/>
            <pc:sldMk cId="968773347" sldId="278"/>
            <ac:spMk id="3" creationId="{8A3DF5F5-2281-B549-B6A3-4F59119B245C}"/>
          </ac:spMkLst>
        </pc:spChg>
        <pc:picChg chg="add del mod">
          <ac:chgData name="Trystan Goetze" userId="45b9a9b0-9422-4c06-b585-f233b9b7f8f9" providerId="ADAL" clId="{A508D34D-F800-4A45-8356-DDA1320F6687}" dt="2021-06-21T22:31:34.846" v="6265"/>
          <ac:picMkLst>
            <pc:docMk/>
            <pc:sldMk cId="968773347" sldId="278"/>
            <ac:picMk id="5" creationId="{BE310F34-EB70-CE46-893B-64592914EDB9}"/>
          </ac:picMkLst>
        </pc:picChg>
      </pc:sldChg>
      <pc:sldChg chg="addSp modSp new mod">
        <pc:chgData name="Trystan Goetze" userId="45b9a9b0-9422-4c06-b585-f233b9b7f8f9" providerId="ADAL" clId="{A508D34D-F800-4A45-8356-DDA1320F6687}" dt="2021-06-21T22:31:41.253" v="6269" actId="962"/>
        <pc:sldMkLst>
          <pc:docMk/>
          <pc:sldMk cId="2776659259" sldId="279"/>
        </pc:sldMkLst>
        <pc:picChg chg="add mod">
          <ac:chgData name="Trystan Goetze" userId="45b9a9b0-9422-4c06-b585-f233b9b7f8f9" providerId="ADAL" clId="{A508D34D-F800-4A45-8356-DDA1320F6687}" dt="2021-06-21T22:31:41.253" v="6269" actId="962"/>
          <ac:picMkLst>
            <pc:docMk/>
            <pc:sldMk cId="2776659259" sldId="279"/>
            <ac:picMk id="3" creationId="{7AF0A767-2E8E-C34F-9672-4E642C6EED41}"/>
          </ac:picMkLst>
        </pc:picChg>
      </pc:sldChg>
      <pc:sldChg chg="addSp modSp new mod">
        <pc:chgData name="Trystan Goetze" userId="45b9a9b0-9422-4c06-b585-f233b9b7f8f9" providerId="ADAL" clId="{A508D34D-F800-4A45-8356-DDA1320F6687}" dt="2021-06-21T22:31:47.880" v="6273" actId="962"/>
        <pc:sldMkLst>
          <pc:docMk/>
          <pc:sldMk cId="1059080987" sldId="280"/>
        </pc:sldMkLst>
        <pc:picChg chg="add mod">
          <ac:chgData name="Trystan Goetze" userId="45b9a9b0-9422-4c06-b585-f233b9b7f8f9" providerId="ADAL" clId="{A508D34D-F800-4A45-8356-DDA1320F6687}" dt="2021-06-21T22:31:47.880" v="6273" actId="962"/>
          <ac:picMkLst>
            <pc:docMk/>
            <pc:sldMk cId="1059080987" sldId="280"/>
            <ac:picMk id="3" creationId="{66A2A20B-76A4-FE4F-BD42-0244C3D396FF}"/>
          </ac:picMkLst>
        </pc:picChg>
      </pc:sldChg>
      <pc:sldChg chg="addSp modSp new mod">
        <pc:chgData name="Trystan Goetze" userId="45b9a9b0-9422-4c06-b585-f233b9b7f8f9" providerId="ADAL" clId="{A508D34D-F800-4A45-8356-DDA1320F6687}" dt="2021-06-21T22:36:10.085" v="6957" actId="2711"/>
        <pc:sldMkLst>
          <pc:docMk/>
          <pc:sldMk cId="223660327" sldId="281"/>
        </pc:sldMkLst>
        <pc:spChg chg="add mod">
          <ac:chgData name="Trystan Goetze" userId="45b9a9b0-9422-4c06-b585-f233b9b7f8f9" providerId="ADAL" clId="{A508D34D-F800-4A45-8356-DDA1320F6687}" dt="2021-06-21T22:36:10.085" v="6957" actId="2711"/>
          <ac:spMkLst>
            <pc:docMk/>
            <pc:sldMk cId="223660327" sldId="281"/>
            <ac:spMk id="3" creationId="{A5220593-3F16-544F-9471-E3CB2EFFA314}"/>
          </ac:spMkLst>
        </pc:spChg>
        <pc:graphicFrameChg chg="add mod modGraphic">
          <ac:chgData name="Trystan Goetze" userId="45b9a9b0-9422-4c06-b585-f233b9b7f8f9" providerId="ADAL" clId="{A508D34D-F800-4A45-8356-DDA1320F6687}" dt="2021-06-21T22:35:40.055" v="6896" actId="14734"/>
          <ac:graphicFrameMkLst>
            <pc:docMk/>
            <pc:sldMk cId="223660327" sldId="281"/>
            <ac:graphicFrameMk id="2" creationId="{EC5EE4FC-24A5-DC44-A65A-EDAA89BFAB1C}"/>
          </ac:graphicFrameMkLst>
        </pc:graphicFrameChg>
      </pc:sldChg>
      <pc:sldChg chg="addSp modSp new mod modClrScheme modAnim chgLayout">
        <pc:chgData name="Trystan Goetze" userId="45b9a9b0-9422-4c06-b585-f233b9b7f8f9" providerId="ADAL" clId="{A508D34D-F800-4A45-8356-DDA1320F6687}" dt="2021-06-21T22:59:48.209" v="8918"/>
        <pc:sldMkLst>
          <pc:docMk/>
          <pc:sldMk cId="3219503665" sldId="282"/>
        </pc:sldMkLst>
        <pc:spChg chg="add mod">
          <ac:chgData name="Trystan Goetze" userId="45b9a9b0-9422-4c06-b585-f233b9b7f8f9" providerId="ADAL" clId="{A508D34D-F800-4A45-8356-DDA1320F6687}" dt="2021-06-21T22:37:53.276" v="6975" actId="20577"/>
          <ac:spMkLst>
            <pc:docMk/>
            <pc:sldMk cId="3219503665" sldId="282"/>
            <ac:spMk id="2" creationId="{4D851719-D071-9C40-A9E7-AFCA3E755B1E}"/>
          </ac:spMkLst>
        </pc:spChg>
        <pc:spChg chg="add mod">
          <ac:chgData name="Trystan Goetze" userId="45b9a9b0-9422-4c06-b585-f233b9b7f8f9" providerId="ADAL" clId="{A508D34D-F800-4A45-8356-DDA1320F6687}" dt="2021-06-21T22:43:27.228" v="7900" actId="20577"/>
          <ac:spMkLst>
            <pc:docMk/>
            <pc:sldMk cId="3219503665" sldId="282"/>
            <ac:spMk id="3" creationId="{831918BB-3296-664A-9540-551FF4279C00}"/>
          </ac:spMkLst>
        </pc:spChg>
      </pc:sldChg>
      <pc:sldChg chg="modSp new mod modAnim">
        <pc:chgData name="Trystan Goetze" userId="45b9a9b0-9422-4c06-b585-f233b9b7f8f9" providerId="ADAL" clId="{A508D34D-F800-4A45-8356-DDA1320F6687}" dt="2021-06-21T22:59:50.216" v="8919"/>
        <pc:sldMkLst>
          <pc:docMk/>
          <pc:sldMk cId="1229691271" sldId="283"/>
        </pc:sldMkLst>
        <pc:spChg chg="mod">
          <ac:chgData name="Trystan Goetze" userId="45b9a9b0-9422-4c06-b585-f233b9b7f8f9" providerId="ADAL" clId="{A508D34D-F800-4A45-8356-DDA1320F6687}" dt="2021-06-21T22:43:33.460" v="7921" actId="20577"/>
          <ac:spMkLst>
            <pc:docMk/>
            <pc:sldMk cId="1229691271" sldId="283"/>
            <ac:spMk id="2" creationId="{9A799BCE-1D4C-0142-AC5B-202FAB8FF605}"/>
          </ac:spMkLst>
        </pc:spChg>
        <pc:spChg chg="mod">
          <ac:chgData name="Trystan Goetze" userId="45b9a9b0-9422-4c06-b585-f233b9b7f8f9" providerId="ADAL" clId="{A508D34D-F800-4A45-8356-DDA1320F6687}" dt="2021-06-21T22:45:22.853" v="8406" actId="20577"/>
          <ac:spMkLst>
            <pc:docMk/>
            <pc:sldMk cId="1229691271" sldId="283"/>
            <ac:spMk id="3" creationId="{1BB702E2-606D-CB45-9C07-86BD68CD06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A0310-F4A4-4847-9261-D8F261777E58}" type="datetimeFigureOut">
              <a:rPr lang="en-US" smtClean="0"/>
              <a:t>6/21/21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422E8-6AFA-3143-8E46-1414BD4FA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2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422E8-6AFA-3143-8E46-1414BD4FA5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7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43B9C-53C0-5342-AF41-BA554A49A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0CDF7-70A8-E84B-81C1-9A549A51C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9DC07-E735-1848-A0AE-1F0A6082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86B3-D32A-C549-BB60-CDBBB1EA62DF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75E45-E22B-6941-A6CE-0C47AA8F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35759-D92B-D445-AAD7-7E2AAD37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32FE-EB4C-504B-9759-EE0A5C1A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4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D346-402D-3B4A-9A6C-D437D40D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92E3E-4725-394D-BD9F-DDBB17040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BB003-04F1-F741-A72B-74AA51F4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86B3-D32A-C549-BB60-CDBBB1EA62DF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56867-4003-E942-B561-97E5D7EE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B1263-6379-194D-A449-FCF54868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32FE-EB4C-504B-9759-EE0A5C1A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0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417731-D8E2-0D45-B50E-0A1BB08F6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3247B-060C-E94A-AB66-97292CD26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77BA0-04F5-5C49-827B-47414601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86B3-D32A-C549-BB60-CDBBB1EA62DF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C405B-2AFB-FC41-822F-C66D4DB3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44BEB-3288-234D-B99B-3FE02B05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32FE-EB4C-504B-9759-EE0A5C1A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1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8F49-632B-B84D-B9DB-6A80F6ED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4FCD9-374B-0F4F-A208-10700B460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394D4-CE35-7A45-AF3C-7E03A20D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86B3-D32A-C549-BB60-CDBBB1EA62DF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910FC-F6D8-1C49-BC9F-1136E15A2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BEAC7-DE9F-8A41-BBCC-E4A186AB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32FE-EB4C-504B-9759-EE0A5C1A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341D-AE5A-D648-96A0-33EC245C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8A122-244B-D14C-92D0-14931C09E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B5712-124E-AC49-AD2A-81AE54E2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86B3-D32A-C549-BB60-CDBBB1EA62DF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D0621-B16E-DE49-B6C6-357B68DFA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E8C5F-6A1E-7A4F-8464-AD91A4A1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32FE-EB4C-504B-9759-EE0A5C1A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3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AB06-67FB-114C-A415-CDFAE45B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87531-1678-9943-BB77-B5AE4BBDB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8B514-22A1-1B4D-A636-769BDA6F4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1A64C-4E07-5E46-B4AC-DED50C12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86B3-D32A-C549-BB60-CDBBB1EA62DF}" type="datetimeFigureOut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C204C-7446-B44C-B573-86AA8AA7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BB07E-2A26-C04A-A79B-2318278C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32FE-EB4C-504B-9759-EE0A5C1A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0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2944-D5F3-FF4F-83D7-C9B226DE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B625A-98B4-B442-8A63-32191C249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101CE-6721-5845-9BA2-383C12442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689E6B-E2AC-2A4C-9A9B-B70E3A1E3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275DF-C216-5B4C-A90E-2388AF358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C91A1-78F9-0F4E-891F-CB1B16B7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86B3-D32A-C549-BB60-CDBBB1EA62DF}" type="datetimeFigureOut">
              <a:rPr lang="en-US" smtClean="0"/>
              <a:t>6/21/21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C909F-D53A-1A4F-AB25-6A4C393B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383D1D-F2DB-D84F-8B99-C922E9F1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32FE-EB4C-504B-9759-EE0A5C1A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0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3C53D-9B70-C94A-9BA7-556E26A5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6064A6-C405-4C44-A55B-061979A5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86B3-D32A-C549-BB60-CDBBB1EA62DF}" type="datetimeFigureOut">
              <a:rPr lang="en-US" smtClean="0"/>
              <a:t>6/21/21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E04C0-D51D-A74D-921D-8099D22A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F7DEC-AB6F-F747-BACF-04A48045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32FE-EB4C-504B-9759-EE0A5C1A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9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934096-9BA5-114C-AF97-4A0AE6CD6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86B3-D32A-C549-BB60-CDBBB1EA62DF}" type="datetimeFigureOut">
              <a:rPr lang="en-US" smtClean="0"/>
              <a:t>6/21/21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2352D-79CA-5F41-A2DA-15DB73AE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1773E-8AE5-7047-A87D-233FEE4F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32FE-EB4C-504B-9759-EE0A5C1A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6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BFEE5-A93D-5F40-AB2F-F6CD15AD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8C75-BF4C-0E4A-8442-78AF4EBF2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5D9AB-80C3-FB4C-9F96-CB858A837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B6507-138E-E347-A372-A7802A810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86B3-D32A-C549-BB60-CDBBB1EA62DF}" type="datetimeFigureOut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C482C-F37F-6B48-8293-B33B4D206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05189-FEE8-B346-9FD9-F165AFFB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32FE-EB4C-504B-9759-EE0A5C1A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5BC91-AC9E-9D44-96E7-E10E4735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032D1D-58C2-D248-8227-0D3523C4E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E9BC6-4A28-3041-9112-1AF0CCA6A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43549-84D2-6A4A-837C-C921FB82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86B3-D32A-C549-BB60-CDBBB1EA62DF}" type="datetimeFigureOut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03FF8-84A6-D34C-9FED-5C28C847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D18BD-0A1B-C843-B4AD-222713C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32FE-EB4C-504B-9759-EE0A5C1A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8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936F1D-AB68-3647-AB6F-589D146B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D43DB-3C0C-9B4B-A2CC-9C79F2E75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1851-D734-A34D-84D8-959366AA7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686B3-D32A-C549-BB60-CDBBB1EA62DF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DC679-89BC-3A40-81D5-3143FDE98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62D73-6BAC-C944-BFAF-CB5E12E7E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32FE-EB4C-504B-9759-EE0A5C1A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3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442188.3445922" TargetMode="External"/><Relationship Id="rId2" Type="http://schemas.openxmlformats.org/officeDocument/2006/relationships/hyperlink" Target="https://github.com/DarrenAbramson/nlp-data-explorer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ainowinstitute.org/discriminatingsystems.pdf" TargetMode="External"/><Relationship Id="rId5" Type="http://schemas.openxmlformats.org/officeDocument/2006/relationships/hyperlink" Target="https://www.gnu.org/gnu/manifesto.html" TargetMode="External"/><Relationship Id="rId4" Type="http://schemas.openxmlformats.org/officeDocument/2006/relationships/hyperlink" Target="https://doi.org/10.1177/096372141453159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corner.com/worksheets/pendulum-student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9E007-2C12-A543-B28C-BCB06B1BF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Bigger Isn’t Better</a:t>
            </a:r>
            <a:br>
              <a:rPr lang="en-US" dirty="0"/>
            </a:br>
            <a:r>
              <a:rPr lang="en-US" sz="2800" dirty="0"/>
              <a:t>The ethical and scientific vices of extra-large datasets in language models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FEA75-640F-794C-A64B-36A53F4C5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/>
              <a:t>Trystan S. Goetze </a:t>
            </a:r>
            <a:r>
              <a:rPr lang="en-US" sz="1600" dirty="0"/>
              <a:t>(he/they/she)</a:t>
            </a:r>
          </a:p>
          <a:p>
            <a:r>
              <a:rPr lang="en-US" b="1" dirty="0"/>
              <a:t>Darren Abramson </a:t>
            </a:r>
            <a:r>
              <a:rPr lang="en-US" sz="1800" dirty="0"/>
              <a:t>(he/him)</a:t>
            </a:r>
          </a:p>
          <a:p>
            <a:r>
              <a:rPr lang="en-US" sz="1700" dirty="0"/>
              <a:t>Dalhousie University</a:t>
            </a:r>
          </a:p>
          <a:p>
            <a:r>
              <a:rPr lang="en-US" sz="1700" dirty="0" err="1"/>
              <a:t>PhiloWeb</a:t>
            </a:r>
            <a:r>
              <a:rPr lang="en-US" sz="1700" dirty="0"/>
              <a:t> ‘21 / ACM </a:t>
            </a:r>
            <a:r>
              <a:rPr lang="en-US" sz="1700" dirty="0" err="1"/>
              <a:t>WebSci</a:t>
            </a:r>
            <a:r>
              <a:rPr lang="en-US" sz="1700" dirty="0"/>
              <a:t> ‘21</a:t>
            </a:r>
          </a:p>
          <a:p>
            <a:r>
              <a:rPr lang="en-US" dirty="0"/>
              <a:t>Slide deck available at: </a:t>
            </a:r>
            <a:r>
              <a:rPr lang="en-US" dirty="0" err="1"/>
              <a:t>bit.ly</a:t>
            </a:r>
            <a:r>
              <a:rPr lang="en-US" dirty="0"/>
              <a:t>/philoweb21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86C2397-ED7F-F349-87DF-7F6C936F8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778" y="0"/>
            <a:ext cx="2813222" cy="1125289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877078-D056-9B48-B4A9-4A784C85A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72260" cy="11223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FE695CA-31C2-7A42-B24F-ADDE9EEDE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4"/>
          <a:stretch/>
        </p:blipFill>
        <p:spPr bwMode="auto">
          <a:xfrm>
            <a:off x="9378778" y="5732711"/>
            <a:ext cx="2813222" cy="112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knowledging WestGrid / Compute Canada | WestGrid">
            <a:extLst>
              <a:ext uri="{FF2B5EF4-FFF2-40B4-BE49-F238E27FC236}">
                <a16:creationId xmlns:a16="http://schemas.microsoft.com/office/drawing/2014/main" id="{D6A8B7BF-84AA-174A-B714-D68384187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7" b="19350"/>
          <a:stretch/>
        </p:blipFill>
        <p:spPr bwMode="auto">
          <a:xfrm>
            <a:off x="0" y="5294842"/>
            <a:ext cx="3725751" cy="157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6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D41D-FDDC-3F4B-9C0F-8907DCBE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interests and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3224E-53C9-8347-BFED-6C03B3042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Corporate interests may start to drive the research, rather than simply providing the services that enable the research.</a:t>
            </a:r>
          </a:p>
          <a:p>
            <a:r>
              <a:rPr lang="en-US" dirty="0"/>
              <a:t>Kuhn &amp; Stallman (2001): Proprietary software can reduce the autonomy of end users and small developers.</a:t>
            </a:r>
          </a:p>
          <a:p>
            <a:r>
              <a:rPr lang="en-US" dirty="0"/>
              <a:t>In other situations where researchers are dependent on large corporations, corporate interference has damaged the science.</a:t>
            </a:r>
          </a:p>
          <a:p>
            <a:r>
              <a:rPr lang="en-US" dirty="0"/>
              <a:t>Example: Brown (2002) notes that in pharmaceutical research, industry-sponsored work tends to </a:t>
            </a:r>
            <a:r>
              <a:rPr lang="en-US" dirty="0" err="1"/>
              <a:t>favour</a:t>
            </a:r>
            <a:r>
              <a:rPr lang="en-US" dirty="0"/>
              <a:t> the sponsors’ products, and in some cases, the sponsors have tried to prevent damaging findings from being published.</a:t>
            </a:r>
          </a:p>
          <a:p>
            <a:r>
              <a:rPr lang="en-US" dirty="0"/>
              <a:t>In light of </a:t>
            </a:r>
            <a:r>
              <a:rPr lang="en-US" dirty="0" err="1"/>
              <a:t>Gebru</a:t>
            </a:r>
            <a:r>
              <a:rPr lang="en-US" dirty="0"/>
              <a:t> and Mitchell being ousted from Google over the Bender </a:t>
            </a:r>
            <a:r>
              <a:rPr lang="en-US" i="1" dirty="0"/>
              <a:t>et al.</a:t>
            </a:r>
            <a:r>
              <a:rPr lang="en-US" dirty="0"/>
              <a:t> paper (among other things), we should be wary of similar conflicts of interest and interference from cloud computing companies.</a:t>
            </a:r>
          </a:p>
          <a:p>
            <a:r>
              <a:rPr lang="en-US" dirty="0"/>
              <a:t>Corporate interests might push for bigger and bigger datasets and LMs despite the harms involved in their creation, and even if we see diminishing returns on larger datasets and LMs.</a:t>
            </a:r>
          </a:p>
        </p:txBody>
      </p:sp>
    </p:spTree>
    <p:extLst>
      <p:ext uri="{BB962C8B-B14F-4D97-AF65-F5344CB8AC3E}">
        <p14:creationId xmlns:p14="http://schemas.microsoft.com/office/powerpoint/2010/main" val="119053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13CC-0EFF-BA44-A7B6-6AF1CCB7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9A9DE-5F78-7641-B590-70C52F510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Another problem noted by Bender </a:t>
            </a:r>
            <a:r>
              <a:rPr lang="en-US" i="1" dirty="0"/>
              <a:t>et al.</a:t>
            </a:r>
            <a:r>
              <a:rPr lang="en-US" dirty="0"/>
              <a:t> is that the contents of large datasets are difficult to scrutinize, and impossible to curate.</a:t>
            </a:r>
          </a:p>
          <a:p>
            <a:r>
              <a:rPr lang="en-US" dirty="0"/>
              <a:t>Given the worries about dataset quality mentioned earlier, it is especially important for peer reviewers and other researchers to be able to check the contents of datasets for themselves.</a:t>
            </a:r>
          </a:p>
          <a:p>
            <a:r>
              <a:rPr lang="en-US" dirty="0"/>
              <a:t>To this end, we introduce a new class of tool: the </a:t>
            </a:r>
            <a:r>
              <a:rPr lang="en-US" dirty="0" err="1">
                <a:latin typeface="Courier" pitchFamily="2" charset="0"/>
              </a:rPr>
              <a:t>NLP_Explorer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(Abramson 2021)</a:t>
            </a:r>
          </a:p>
          <a:p>
            <a:r>
              <a:rPr lang="en-US" dirty="0"/>
              <a:t>These tools are executable python files run from the command line.</a:t>
            </a:r>
          </a:p>
          <a:p>
            <a:r>
              <a:rPr lang="en-US" dirty="0"/>
              <a:t>They pull from datasets such as </a:t>
            </a:r>
            <a:r>
              <a:rPr lang="en-US" cap="small" dirty="0" err="1"/>
              <a:t>CommonsenseQA</a:t>
            </a:r>
            <a:r>
              <a:rPr lang="en-US" dirty="0"/>
              <a:t> and present a selection of items as a multiple choice quiz for the user.</a:t>
            </a:r>
          </a:p>
          <a:p>
            <a:r>
              <a:rPr lang="en-US" dirty="0"/>
              <a:t>We suggest that in addition to data statements, large datasets should come with an </a:t>
            </a:r>
            <a:r>
              <a:rPr lang="en-US" dirty="0" err="1">
                <a:latin typeface="Courier" pitchFamily="2" charset="0"/>
              </a:rPr>
              <a:t>NLP_Explorer</a:t>
            </a:r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BE310F34-EB70-CE46-893B-64592914E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443" y="0"/>
            <a:ext cx="8243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7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AF0A767-2E8E-C34F-9672-4E642C6E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443" y="0"/>
            <a:ext cx="8243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5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6A2A20B-76A4-FE4F-BD42-0244C3D39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443" y="0"/>
            <a:ext cx="8243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8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5EE4FC-24A5-DC44-A65A-EDAA89BFA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810245"/>
              </p:ext>
            </p:extLst>
          </p:nvPr>
        </p:nvGraphicFramePr>
        <p:xfrm>
          <a:off x="455221" y="422783"/>
          <a:ext cx="11281557" cy="531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553">
                  <a:extLst>
                    <a:ext uri="{9D8B030D-6E8A-4147-A177-3AD203B41FA5}">
                      <a16:colId xmlns:a16="http://schemas.microsoft.com/office/drawing/2014/main" val="3193360881"/>
                    </a:ext>
                  </a:extLst>
                </a:gridCol>
                <a:gridCol w="2525485">
                  <a:extLst>
                    <a:ext uri="{9D8B030D-6E8A-4147-A177-3AD203B41FA5}">
                      <a16:colId xmlns:a16="http://schemas.microsoft.com/office/drawing/2014/main" val="2193172664"/>
                    </a:ext>
                  </a:extLst>
                </a:gridCol>
                <a:gridCol w="3760519">
                  <a:extLst>
                    <a:ext uri="{9D8B030D-6E8A-4147-A177-3AD203B41FA5}">
                      <a16:colId xmlns:a16="http://schemas.microsoft.com/office/drawing/2014/main" val="3887582747"/>
                    </a:ext>
                  </a:extLst>
                </a:gridCol>
              </a:tblGrid>
              <a:tr h="440312">
                <a:tc>
                  <a:txBody>
                    <a:bodyPr/>
                    <a:lstStyle/>
                    <a:p>
                      <a:r>
                        <a:rPr lang="en-US" dirty="0"/>
                        <a:t>Prompt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Issue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406261"/>
                  </a:ext>
                </a:extLst>
              </a:tr>
              <a:tr h="1624229">
                <a:tc>
                  <a:txBody>
                    <a:bodyPr/>
                    <a:lstStyle/>
                    <a:p>
                      <a:r>
                        <a:rPr lang="en-US" dirty="0"/>
                        <a:t>She couldn’t hide that she liked the boy she was talking to, she had a constant what?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(A) Make eye contact</a:t>
                      </a:r>
                    </a:p>
                    <a:p>
                      <a:r>
                        <a:rPr lang="en-US" b="1" dirty="0"/>
                        <a:t>(B) Smile</a:t>
                      </a:r>
                    </a:p>
                    <a:p>
                      <a:r>
                        <a:rPr lang="en-US" dirty="0"/>
                        <a:t>(C) Another person</a:t>
                      </a:r>
                    </a:p>
                    <a:p>
                      <a:r>
                        <a:rPr lang="en-US" dirty="0"/>
                        <a:t>(D) Listening</a:t>
                      </a:r>
                    </a:p>
                    <a:p>
                      <a:r>
                        <a:rPr lang="en-US" dirty="0"/>
                        <a:t>(E) Compliment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the solution agrees with the sentence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885719"/>
                  </a:ext>
                </a:extLst>
              </a:tr>
              <a:tr h="1624229">
                <a:tc>
                  <a:txBody>
                    <a:bodyPr/>
                    <a:lstStyle/>
                    <a:p>
                      <a:r>
                        <a:rPr lang="en-US" dirty="0"/>
                        <a:t>Where might be an odd place to put a washing machine?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arenBoth"/>
                      </a:pPr>
                      <a:r>
                        <a:rPr lang="en-US" dirty="0"/>
                        <a:t>Laundromat</a:t>
                      </a:r>
                    </a:p>
                    <a:p>
                      <a:pPr marL="342900" indent="-342900">
                        <a:buAutoNum type="alphaUcParenBoth"/>
                      </a:pPr>
                      <a:r>
                        <a:rPr lang="en-US" dirty="0"/>
                        <a:t>Wash clothes</a:t>
                      </a:r>
                    </a:p>
                    <a:p>
                      <a:pPr marL="342900" indent="-342900">
                        <a:buAutoNum type="alphaUcParenBoth"/>
                      </a:pPr>
                      <a:r>
                        <a:rPr lang="en-US" b="1" dirty="0"/>
                        <a:t>Cellar</a:t>
                      </a:r>
                    </a:p>
                    <a:p>
                      <a:pPr marL="342900" indent="-342900">
                        <a:buAutoNum type="alphaUcParenBoth"/>
                      </a:pPr>
                      <a:r>
                        <a:rPr lang="en-US" dirty="0"/>
                        <a:t>House</a:t>
                      </a:r>
                    </a:p>
                    <a:p>
                      <a:pPr marL="342900" indent="-342900">
                        <a:buAutoNum type="alphaUcParenBoth"/>
                      </a:pPr>
                      <a:r>
                        <a:rPr lang="en-US" dirty="0"/>
                        <a:t>Garage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Questionable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128745"/>
                  </a:ext>
                </a:extLst>
              </a:tr>
              <a:tr h="1624229">
                <a:tc>
                  <a:txBody>
                    <a:bodyPr/>
                    <a:lstStyle/>
                    <a:p>
                      <a:r>
                        <a:rPr lang="en-US" dirty="0"/>
                        <a:t>What is a steel cable called a winch primarily used for?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(A) Factory</a:t>
                      </a:r>
                    </a:p>
                    <a:p>
                      <a:r>
                        <a:rPr lang="en-US" dirty="0"/>
                        <a:t>(B) Building</a:t>
                      </a:r>
                    </a:p>
                    <a:p>
                      <a:r>
                        <a:rPr lang="en-US" dirty="0"/>
                        <a:t>(C) Winch</a:t>
                      </a:r>
                    </a:p>
                    <a:p>
                      <a:r>
                        <a:rPr lang="en-US" b="1" dirty="0"/>
                        <a:t>(D) Ship</a:t>
                      </a:r>
                    </a:p>
                    <a:p>
                      <a:r>
                        <a:rPr lang="en-US" dirty="0"/>
                        <a:t>(E) Tightrope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Multiple potentially correct answers (C and 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8003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220593-3F16-544F-9471-E3CB2EFFA314}"/>
              </a:ext>
            </a:extLst>
          </p:cNvPr>
          <p:cNvSpPr txBox="1"/>
          <p:nvPr/>
        </p:nvSpPr>
        <p:spPr>
          <a:xfrm>
            <a:off x="455221" y="6065885"/>
            <a:ext cx="1128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selection of problematic prompts discovered in </a:t>
            </a:r>
            <a:r>
              <a:rPr lang="en-US" cap="small" dirty="0" err="1"/>
              <a:t>CommonsenseQA</a:t>
            </a:r>
            <a:r>
              <a:rPr lang="en-US" dirty="0"/>
              <a:t> using </a:t>
            </a:r>
            <a:r>
              <a:rPr lang="en-US" dirty="0" err="1">
                <a:latin typeface="Courier" pitchFamily="2" charset="0"/>
              </a:rPr>
              <a:t>CQA_Explorer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6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1719-D071-9C40-A9E7-AFCA3E75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918BB-3296-664A-9540-551FF4279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Combining our contributions with Bender </a:t>
            </a:r>
            <a:r>
              <a:rPr lang="en-US" i="1" dirty="0"/>
              <a:t>et al.</a:t>
            </a:r>
            <a:r>
              <a:rPr lang="en-US" dirty="0"/>
              <a:t>, here are the ethical worries about large datasets in LM research:</a:t>
            </a:r>
          </a:p>
          <a:p>
            <a:pPr lvl="1"/>
            <a:r>
              <a:rPr lang="en-US" dirty="0"/>
              <a:t>Environmental impact</a:t>
            </a:r>
          </a:p>
          <a:p>
            <a:pPr lvl="1"/>
            <a:r>
              <a:rPr lang="en-US" dirty="0"/>
              <a:t>Financial cost reduces research community diversity</a:t>
            </a:r>
          </a:p>
          <a:p>
            <a:pPr lvl="1"/>
            <a:r>
              <a:rPr lang="en-US" dirty="0"/>
              <a:t>Large datasets require cheap, harmful </a:t>
            </a:r>
            <a:r>
              <a:rPr lang="en-US" dirty="0" err="1"/>
              <a:t>labour</a:t>
            </a:r>
            <a:r>
              <a:rPr lang="en-US" dirty="0"/>
              <a:t> to create</a:t>
            </a:r>
          </a:p>
          <a:p>
            <a:pPr lvl="1"/>
            <a:r>
              <a:rPr lang="en-US" dirty="0"/>
              <a:t>Large datasets require corporate-controlled computing resources</a:t>
            </a:r>
          </a:p>
          <a:p>
            <a:r>
              <a:rPr lang="en-US" dirty="0"/>
              <a:t>These produce epistemological problems:</a:t>
            </a:r>
          </a:p>
          <a:p>
            <a:pPr lvl="1"/>
            <a:r>
              <a:rPr lang="en-US" dirty="0"/>
              <a:t>Reduced diversity =&gt; more bias</a:t>
            </a:r>
          </a:p>
          <a:p>
            <a:pPr lvl="1"/>
            <a:r>
              <a:rPr lang="en-US" dirty="0"/>
              <a:t>Cheap </a:t>
            </a:r>
            <a:r>
              <a:rPr lang="en-US" dirty="0" err="1"/>
              <a:t>labour</a:t>
            </a:r>
            <a:r>
              <a:rPr lang="en-US" dirty="0"/>
              <a:t> (i.e., </a:t>
            </a:r>
            <a:r>
              <a:rPr lang="en-US" dirty="0" err="1"/>
              <a:t>crowdwork</a:t>
            </a:r>
            <a:r>
              <a:rPr lang="en-US" dirty="0"/>
              <a:t>) is not conducive to quality linguistic challenges</a:t>
            </a:r>
          </a:p>
          <a:p>
            <a:pPr lvl="1"/>
            <a:r>
              <a:rPr lang="en-US" dirty="0"/>
              <a:t>Large datasets are difficult to scrutinize for bias and other quality issues</a:t>
            </a:r>
          </a:p>
          <a:p>
            <a:pPr lvl="1"/>
            <a:r>
              <a:rPr lang="en-US" dirty="0"/>
              <a:t>Corporate interests may start to drive LM research</a:t>
            </a:r>
          </a:p>
        </p:txBody>
      </p:sp>
    </p:spTree>
    <p:extLst>
      <p:ext uri="{BB962C8B-B14F-4D97-AF65-F5344CB8AC3E}">
        <p14:creationId xmlns:p14="http://schemas.microsoft.com/office/powerpoint/2010/main" val="32195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99BCE-1D4C-0142-AC5B-202FAB8F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702E2-606D-CB45-9C07-86BD68CD0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Researchers should consider whether a large dataset or model is actually needed to meet their goals</a:t>
            </a:r>
          </a:p>
          <a:p>
            <a:r>
              <a:rPr lang="en-US" dirty="0"/>
              <a:t>Research ethics boards and other forms of institutional oversight should become familiar with the ethical and scientific problems of using </a:t>
            </a:r>
            <a:r>
              <a:rPr lang="en-US" dirty="0" err="1"/>
              <a:t>crowdwork</a:t>
            </a:r>
            <a:endParaRPr lang="en-US" dirty="0"/>
          </a:p>
          <a:p>
            <a:r>
              <a:rPr lang="en-US" dirty="0"/>
              <a:t>Datasets should come with data statements and explorers so others can evaluate their quality</a:t>
            </a:r>
          </a:p>
          <a:p>
            <a:r>
              <a:rPr lang="en-US" dirty="0"/>
              <a:t>Alternatives to corporate controlled computing resources should be made more available</a:t>
            </a:r>
          </a:p>
        </p:txBody>
      </p:sp>
    </p:spTree>
    <p:extLst>
      <p:ext uri="{BB962C8B-B14F-4D97-AF65-F5344CB8AC3E}">
        <p14:creationId xmlns:p14="http://schemas.microsoft.com/office/powerpoint/2010/main" val="12296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D7B77E-E383-AD4B-8060-A49DB55E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Thanks!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856537-0B17-0049-A372-0A3A2F1B0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259388" cy="54343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Works Cited</a:t>
            </a:r>
          </a:p>
          <a:p>
            <a:r>
              <a:rPr lang="en-US" sz="2000" dirty="0"/>
              <a:t>Abramson, Darren. 2021. </a:t>
            </a:r>
            <a:r>
              <a:rPr lang="en-US" sz="2000" dirty="0" err="1"/>
              <a:t>nlp</a:t>
            </a:r>
            <a:r>
              <a:rPr lang="en-US" sz="2000" dirty="0"/>
              <a:t>-data-explorer. GitHub repository. </a:t>
            </a:r>
            <a:r>
              <a:rPr lang="en-CA" sz="2000" dirty="0">
                <a:hlinkClick r:id="rId2"/>
              </a:rPr>
              <a:t>https://github.com/DarrenAbramson/nlp-data-explorer</a:t>
            </a:r>
            <a:r>
              <a:rPr lang="en-CA" sz="2000" dirty="0"/>
              <a:t> </a:t>
            </a:r>
          </a:p>
          <a:p>
            <a:r>
              <a:rPr lang="en-US" sz="2000" dirty="0"/>
              <a:t>Bender, Emily, and </a:t>
            </a:r>
            <a:r>
              <a:rPr lang="en-US" sz="2000" dirty="0" err="1"/>
              <a:t>Batya</a:t>
            </a:r>
            <a:r>
              <a:rPr lang="en-US" sz="2000" dirty="0"/>
              <a:t> Friedman. 2018. Data Statements for Natural Language Processing: Toward Mitigating System Bias and Enabling Better Science. Transactions of the Association for Computational Linguistics 6, 587–604.</a:t>
            </a:r>
          </a:p>
          <a:p>
            <a:r>
              <a:rPr lang="en-US" sz="2000" dirty="0"/>
              <a:t>Bender, Emily, </a:t>
            </a:r>
            <a:r>
              <a:rPr lang="en-US" sz="2000" dirty="0" err="1"/>
              <a:t>Timnit</a:t>
            </a:r>
            <a:r>
              <a:rPr lang="en-US" sz="2000" dirty="0"/>
              <a:t> </a:t>
            </a:r>
            <a:r>
              <a:rPr lang="en-US" sz="2000" dirty="0" err="1"/>
              <a:t>Gebru</a:t>
            </a:r>
            <a:r>
              <a:rPr lang="en-US" sz="2000" dirty="0"/>
              <a:t>, Angelina McMillan-Major, and </a:t>
            </a:r>
            <a:r>
              <a:rPr lang="en-US" sz="2000" dirty="0" err="1"/>
              <a:t>Shmargaret</a:t>
            </a:r>
            <a:r>
              <a:rPr lang="en-US" sz="2000" dirty="0"/>
              <a:t> </a:t>
            </a:r>
            <a:r>
              <a:rPr lang="en-US" sz="2000" dirty="0" err="1"/>
              <a:t>Shmitchell</a:t>
            </a:r>
            <a:r>
              <a:rPr lang="en-US" sz="2000" dirty="0"/>
              <a:t>. 2021. On the dangers of stochastic parrots: Can language models be too big? 🦜. In Proceedings of the 2021 ACM Conference on Fairness, Accountability, and Transparency, 610–23. </a:t>
            </a:r>
            <a:r>
              <a:rPr lang="en-CA" sz="2000" dirty="0">
                <a:hlinkClick r:id="rId3"/>
              </a:rPr>
              <a:t>https://doi.org/10.1145/3442188.3445922</a:t>
            </a:r>
            <a:r>
              <a:rPr lang="en-CA" sz="2000" dirty="0"/>
              <a:t> </a:t>
            </a:r>
            <a:endParaRPr lang="en-US" sz="2000" dirty="0"/>
          </a:p>
          <a:p>
            <a:r>
              <a:rPr lang="en-US" sz="2000" dirty="0"/>
              <a:t>Brown, James. 2002. Funding, Objectivity and the Socialization of Medical Research. Science and Engineering Ethics 8(3), 295–308.</a:t>
            </a:r>
          </a:p>
          <a:p>
            <a:r>
              <a:rPr lang="en-US" sz="2000" dirty="0"/>
              <a:t>Kuhn, Bradley, and Richard Stallman. 2001/2015. Freedom or Power? In Free Software, Free Society: Selected Essays of Richard M. Stallman (3rd ed.). Boston: Free Software Foundation. 257–8.</a:t>
            </a:r>
          </a:p>
          <a:p>
            <a:r>
              <a:rPr lang="en-US" sz="2000" dirty="0" err="1"/>
              <a:t>Paolacci</a:t>
            </a:r>
            <a:r>
              <a:rPr lang="en-US" sz="2000" dirty="0"/>
              <a:t>, Gabriele, and Jesse Chandler. 2014. Inside the Turk: Understanding Mechanical Turk as a Participant Pool. Current Directions in Psychological Science 23, 3 (2014), 184–188. </a:t>
            </a:r>
            <a:r>
              <a:rPr lang="en-US" sz="2000" dirty="0">
                <a:hlinkClick r:id="rId4"/>
              </a:rPr>
              <a:t>https://doi.org/10.1177/0963721414531598</a:t>
            </a:r>
            <a:r>
              <a:rPr lang="en-US" sz="2000" dirty="0"/>
              <a:t> </a:t>
            </a:r>
          </a:p>
          <a:p>
            <a:r>
              <a:rPr lang="en-US" sz="2000" dirty="0"/>
              <a:t>Speer, Robyn, Joshua Chin, and Catherine </a:t>
            </a:r>
            <a:r>
              <a:rPr lang="en-US" sz="2000" dirty="0" err="1"/>
              <a:t>Havasi</a:t>
            </a:r>
            <a:r>
              <a:rPr lang="en-US" sz="2000" dirty="0"/>
              <a:t>. 2018. </a:t>
            </a:r>
            <a:r>
              <a:rPr lang="en-US" sz="2000" dirty="0" err="1"/>
              <a:t>ConceptNet</a:t>
            </a:r>
            <a:r>
              <a:rPr lang="en-US" sz="2000" dirty="0"/>
              <a:t> 5.5: An Open Multilingual Graph of General Knowledge. arXiv:1612.03975 [</a:t>
            </a:r>
            <a:r>
              <a:rPr lang="en-US" sz="2000" dirty="0" err="1"/>
              <a:t>cs.CL</a:t>
            </a:r>
            <a:r>
              <a:rPr lang="en-US" sz="2000" dirty="0"/>
              <a:t>]</a:t>
            </a:r>
          </a:p>
          <a:p>
            <a:r>
              <a:rPr lang="en-US" sz="2000" dirty="0"/>
              <a:t>Stallman, Richard. 1993. The GNU Manifesto. </a:t>
            </a:r>
            <a:r>
              <a:rPr lang="en-US" sz="2000" dirty="0">
                <a:hlinkClick r:id="rId5"/>
              </a:rPr>
              <a:t>https://www.gnu.org/gnu/manifesto.html</a:t>
            </a:r>
            <a:endParaRPr lang="en-US" sz="2000" dirty="0"/>
          </a:p>
          <a:p>
            <a:r>
              <a:rPr lang="en-US" sz="2000" dirty="0"/>
              <a:t>Suarez-Villa, Luis. 2009. </a:t>
            </a:r>
            <a:r>
              <a:rPr lang="en-US" sz="2000" dirty="0" err="1"/>
              <a:t>Technocapitalism</a:t>
            </a:r>
            <a:r>
              <a:rPr lang="en-US" sz="2000" dirty="0"/>
              <a:t> : A Critical Perspective on Technological Innovation and Corporatism</a:t>
            </a:r>
            <a:r>
              <a:rPr lang="en-US" sz="2000" i="1" dirty="0"/>
              <a:t>.</a:t>
            </a:r>
            <a:r>
              <a:rPr lang="en-US" sz="2000" dirty="0"/>
              <a:t> Philadelphia: Temple University Press.</a:t>
            </a:r>
          </a:p>
          <a:p>
            <a:r>
              <a:rPr lang="en-US" sz="2000" dirty="0"/>
              <a:t>Sarah Myers West, Meredith Whittaker, and Kate Crawford. 2019. Discriminating Systems: Gender, Race, and Power in AI. Technical Report. AI Now Institute. </a:t>
            </a:r>
            <a:r>
              <a:rPr lang="en-US" sz="2000" dirty="0">
                <a:hlinkClick r:id="rId6"/>
              </a:rPr>
              <a:t>https://ainowinstitute.org/discriminatingsystems.pdf</a:t>
            </a:r>
            <a:r>
              <a:rPr lang="en-US" sz="2000" dirty="0"/>
              <a:t> </a:t>
            </a:r>
          </a:p>
          <a:p>
            <a:r>
              <a:rPr lang="en-US" sz="2000" dirty="0"/>
              <a:t>Talmor, Alon, Jonathan Herzig, Nicholas Lourie, and Jonathan </a:t>
            </a:r>
            <a:r>
              <a:rPr lang="en-US" sz="2000" dirty="0" err="1"/>
              <a:t>Berant</a:t>
            </a:r>
            <a:r>
              <a:rPr lang="en-US" sz="2000" dirty="0"/>
              <a:t>. 2019. Com- </a:t>
            </a:r>
            <a:r>
              <a:rPr lang="en-US" sz="2000" dirty="0" err="1"/>
              <a:t>monsenseQA</a:t>
            </a:r>
            <a:r>
              <a:rPr lang="en-US" sz="2000" dirty="0"/>
              <a:t>: A Question Answering Challenge Targeting Commonsense Knowledge. arXiv:1811.00937 [</a:t>
            </a:r>
            <a:r>
              <a:rPr lang="en-US" sz="2000" dirty="0" err="1"/>
              <a:t>cs.CL</a:t>
            </a:r>
            <a:r>
              <a:rPr lang="en-US" sz="2000" dirty="0"/>
              <a:t>]</a:t>
            </a:r>
          </a:p>
          <a:p>
            <a:r>
              <a:rPr lang="en-US" sz="2000" dirty="0"/>
              <a:t>Whiting, Mark, Grant Hugh, and Michael Bernstein. 2019. Fair Work: Crowd Work Minimum Wage with One Line of Code. Proceedings of the Seventh AAAI Conference on Human Computation and Crowdsourcing, 197–206.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40C9EE-1F36-1A44-9EB0-556851AFD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256212" cy="3811588"/>
          </a:xfrm>
        </p:spPr>
        <p:txBody>
          <a:bodyPr/>
          <a:lstStyle/>
          <a:p>
            <a:r>
              <a:rPr lang="en-US" dirty="0"/>
              <a:t>You can reach us in the following ways:</a:t>
            </a:r>
          </a:p>
          <a:p>
            <a:r>
              <a:rPr lang="en-US" b="1" dirty="0"/>
              <a:t>Trystan Goetze</a:t>
            </a:r>
          </a:p>
          <a:p>
            <a:pPr lvl="1"/>
            <a:r>
              <a:rPr lang="en-US" b="1" dirty="0"/>
              <a:t>Email</a:t>
            </a:r>
            <a:r>
              <a:rPr lang="en-US" dirty="0"/>
              <a:t>: </a:t>
            </a:r>
            <a:r>
              <a:rPr lang="en-US" dirty="0" err="1"/>
              <a:t>contact@trystangoetze.ca</a:t>
            </a:r>
            <a:endParaRPr lang="en-US" dirty="0"/>
          </a:p>
          <a:p>
            <a:pPr lvl="1"/>
            <a:r>
              <a:rPr lang="en-US" b="1" dirty="0" err="1"/>
              <a:t>PhilPeople</a:t>
            </a:r>
            <a:r>
              <a:rPr lang="en-US" dirty="0"/>
              <a:t>: https://</a:t>
            </a:r>
            <a:r>
              <a:rPr lang="en-US" dirty="0" err="1"/>
              <a:t>philpeople.org</a:t>
            </a:r>
            <a:r>
              <a:rPr lang="en-US" dirty="0"/>
              <a:t>/profiles/</a:t>
            </a:r>
            <a:r>
              <a:rPr lang="en-US" dirty="0" err="1"/>
              <a:t>trystan</a:t>
            </a:r>
            <a:r>
              <a:rPr lang="en-US" dirty="0"/>
              <a:t>-s-</a:t>
            </a:r>
            <a:r>
              <a:rPr lang="en-US" dirty="0" err="1"/>
              <a:t>goetze</a:t>
            </a:r>
            <a:r>
              <a:rPr lang="en-US" dirty="0"/>
              <a:t>/</a:t>
            </a:r>
            <a:endParaRPr lang="en-US" b="1" dirty="0"/>
          </a:p>
          <a:p>
            <a:pPr lvl="1"/>
            <a:r>
              <a:rPr lang="en-US" b="1" dirty="0"/>
              <a:t>LinkedIn</a:t>
            </a:r>
            <a:r>
              <a:rPr lang="en-US" dirty="0"/>
              <a:t>: https://</a:t>
            </a:r>
            <a:r>
              <a:rPr lang="en-US" dirty="0" err="1"/>
              <a:t>www.linkedin.com</a:t>
            </a:r>
            <a:r>
              <a:rPr lang="en-US" dirty="0"/>
              <a:t>/in/</a:t>
            </a:r>
            <a:r>
              <a:rPr lang="en-US" dirty="0" err="1"/>
              <a:t>trystan-goetze</a:t>
            </a:r>
            <a:r>
              <a:rPr lang="en-US" dirty="0"/>
              <a:t>/</a:t>
            </a:r>
          </a:p>
          <a:p>
            <a:pPr lvl="1"/>
            <a:r>
              <a:rPr lang="en-US" b="1" dirty="0"/>
              <a:t>Twitter</a:t>
            </a:r>
            <a:r>
              <a:rPr lang="en-US" dirty="0"/>
              <a:t>: @</a:t>
            </a:r>
            <a:r>
              <a:rPr lang="en-US" dirty="0" err="1"/>
              <a:t>errantcanadian</a:t>
            </a:r>
            <a:endParaRPr lang="en-US" dirty="0"/>
          </a:p>
          <a:p>
            <a:pPr lvl="1"/>
            <a:r>
              <a:rPr lang="en-US" b="1" dirty="0"/>
              <a:t>Web</a:t>
            </a:r>
            <a:r>
              <a:rPr lang="en-US" dirty="0"/>
              <a:t>: https://</a:t>
            </a:r>
            <a:r>
              <a:rPr lang="en-US" dirty="0" err="1"/>
              <a:t>www.trystangoetze.ca</a:t>
            </a:r>
            <a:r>
              <a:rPr lang="en-US" dirty="0"/>
              <a:t>/</a:t>
            </a:r>
          </a:p>
          <a:p>
            <a:pPr lvl="1"/>
            <a:endParaRPr lang="en-US" b="1" dirty="0"/>
          </a:p>
          <a:p>
            <a:r>
              <a:rPr lang="en-US" b="1" dirty="0"/>
              <a:t>Darren Abramson</a:t>
            </a:r>
          </a:p>
          <a:p>
            <a:pPr lvl="1"/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 err="1"/>
              <a:t>da@dal.ca</a:t>
            </a:r>
            <a:endParaRPr lang="en-US" dirty="0"/>
          </a:p>
          <a:p>
            <a:pPr lvl="1"/>
            <a:r>
              <a:rPr lang="en-US" b="1" dirty="0"/>
              <a:t>Twitter</a:t>
            </a:r>
            <a:r>
              <a:rPr lang="en-US" dirty="0"/>
              <a:t>: @</a:t>
            </a:r>
            <a:r>
              <a:rPr lang="en-CA" dirty="0" err="1"/>
              <a:t>DarrenAbramson</a:t>
            </a:r>
            <a:endParaRPr lang="en-CA" dirty="0"/>
          </a:p>
          <a:p>
            <a:pPr lvl="1"/>
            <a:r>
              <a:rPr lang="en-CA" b="1" dirty="0"/>
              <a:t>Web</a:t>
            </a:r>
            <a:r>
              <a:rPr lang="en-CA" dirty="0"/>
              <a:t>: http://</a:t>
            </a:r>
            <a:r>
              <a:rPr lang="en-CA" dirty="0" err="1"/>
              <a:t>www.darrenabramson.com</a:t>
            </a:r>
            <a:r>
              <a:rPr lang="en-CA" dirty="0"/>
              <a:t>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606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6D55-36F3-2648-B34A-7029BD42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dialectic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A8C5-7B32-1247-8501-DD7F45C14B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One way to describe the history of computing is as a series of pendulum swings between two extremes.</a:t>
            </a:r>
          </a:p>
          <a:p>
            <a:r>
              <a:rPr lang="en-US" b="1" dirty="0"/>
              <a:t>Techno-utopianism</a:t>
            </a:r>
            <a:r>
              <a:rPr lang="en-US" dirty="0"/>
              <a:t>: A dream of a post-scarcity society enabled by widespread adoption of computing innovations. (Cf. Stallman 1993)</a:t>
            </a:r>
          </a:p>
          <a:p>
            <a:r>
              <a:rPr lang="en-US" b="1" dirty="0"/>
              <a:t>Techno-capitalism</a:t>
            </a:r>
            <a:r>
              <a:rPr lang="en-US" dirty="0"/>
              <a:t>: A world where centralized, corporate control of computing technologies generates profit and useful services from every data point and innovation produced by end users. (Cf. Suarez-Villa 2009)</a:t>
            </a:r>
          </a:p>
        </p:txBody>
      </p:sp>
      <p:pic>
        <p:nvPicPr>
          <p:cNvPr id="2052" name="Picture 4" descr="Check out the benefits of open source library and open ...">
            <a:extLst>
              <a:ext uri="{FF2B5EF4-FFF2-40B4-BE49-F238E27FC236}">
                <a16:creationId xmlns:a16="http://schemas.microsoft.com/office/drawing/2014/main" id="{D56C807E-B9E9-064C-9EB2-6DAE2780D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7"/>
          <a:stretch/>
        </p:blipFill>
        <p:spPr bwMode="auto">
          <a:xfrm>
            <a:off x="8324496" y="548925"/>
            <a:ext cx="3780783" cy="192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47782D5-DEBB-614F-B971-236056FC8B23}"/>
              </a:ext>
            </a:extLst>
          </p:cNvPr>
          <p:cNvGrpSpPr/>
          <p:nvPr/>
        </p:nvGrpSpPr>
        <p:grpSpPr>
          <a:xfrm>
            <a:off x="5871713" y="204881"/>
            <a:ext cx="2306128" cy="2555867"/>
            <a:chOff x="3830128" y="10642"/>
            <a:chExt cx="1544206" cy="1711434"/>
          </a:xfrm>
        </p:grpSpPr>
        <p:pic>
          <p:nvPicPr>
            <p:cNvPr id="2050" name="Picture 2" descr="Proyecto GNU - Wikipedia, la enciclopedia libre">
              <a:extLst>
                <a:ext uri="{FF2B5EF4-FFF2-40B4-BE49-F238E27FC236}">
                  <a16:creationId xmlns:a16="http://schemas.microsoft.com/office/drawing/2014/main" id="{A285389C-1D4A-CF49-AFFF-328A4F821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128" y="59112"/>
              <a:ext cx="755993" cy="739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5D7A13C-5390-0E4A-A6B7-0B177A87E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999" y="10642"/>
              <a:ext cx="842335" cy="982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GIMP - Wikimedia Commons">
              <a:extLst>
                <a:ext uri="{FF2B5EF4-FFF2-40B4-BE49-F238E27FC236}">
                  <a16:creationId xmlns:a16="http://schemas.microsoft.com/office/drawing/2014/main" id="{D82F0AA9-F461-9745-828B-FFB39C9DE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128" y="726184"/>
              <a:ext cx="755993" cy="755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LibreOffice 7.1.2 Fresh / LibreOffice 7.0.5 Still ...">
              <a:extLst>
                <a:ext uri="{FF2B5EF4-FFF2-40B4-BE49-F238E27FC236}">
                  <a16:creationId xmlns:a16="http://schemas.microsoft.com/office/drawing/2014/main" id="{CC2D0707-FCAD-294C-AE06-A4FA5188D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5273" y="973015"/>
              <a:ext cx="749061" cy="74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0" name="Picture 12" descr="Justin Abrioux - POLI333D » Blog Archive » A New Hope for ...">
            <a:extLst>
              <a:ext uri="{FF2B5EF4-FFF2-40B4-BE49-F238E27FC236}">
                <a16:creationId xmlns:a16="http://schemas.microsoft.com/office/drawing/2014/main" id="{29A61AD8-3FC1-D54F-8020-C69D33B17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27870"/>
            <a:ext cx="3265337" cy="241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A201C226-593E-9044-83DD-2BE067FE0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611" y="3564889"/>
            <a:ext cx="3893389" cy="31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4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4024-3DE0-7249-B4F4-DB48CB42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 pendulum rests…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E127-50E9-BE45-86FD-B6E43433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paper, we’re concerned with a swing towards the techno-capitalist side in the field of language models (LMs).</a:t>
            </a:r>
          </a:p>
          <a:p>
            <a:r>
              <a:rPr lang="en-US" dirty="0"/>
              <a:t>LMs have become much more accessible outside of a research context in recent years, thanks to projects like Watson and </a:t>
            </a:r>
            <a:r>
              <a:rPr lang="en-US" dirty="0" err="1"/>
              <a:t>OpenAI</a:t>
            </a:r>
            <a:r>
              <a:rPr lang="en-US" dirty="0"/>
              <a:t>.</a:t>
            </a:r>
          </a:p>
          <a:p>
            <a:r>
              <a:rPr lang="en-US" dirty="0"/>
              <a:t>Part of the recent success of LMs is because of their size: datasets and models are growing larger and larger.</a:t>
            </a:r>
          </a:p>
          <a:p>
            <a:r>
              <a:rPr lang="en-US" dirty="0"/>
              <a:t>Large LMs and large datasets are possible in part because large corporations (e.g., IBM, Microsoft, Amazon) sell cloud computing and human intelligence services.</a:t>
            </a:r>
          </a:p>
        </p:txBody>
      </p:sp>
      <p:pic>
        <p:nvPicPr>
          <p:cNvPr id="7" name="Picture 6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EEFB11A9-E441-AF44-AED2-E7F789CB9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92791" y="23223"/>
            <a:ext cx="1599210" cy="18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0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6BD5-748C-2B4A-9EA6-A9F69131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dangers of stochastic parrots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7C419-21DF-434D-A660-1C2E1D205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the ethical problems with this ‘bigger is better’ approach to LM development were raised by Bender </a:t>
            </a:r>
            <a:r>
              <a:rPr lang="en-US" i="1" dirty="0"/>
              <a:t>et al.</a:t>
            </a:r>
            <a:r>
              <a:rPr lang="en-US" dirty="0"/>
              <a:t> (2021):</a:t>
            </a:r>
          </a:p>
          <a:p>
            <a:pPr lvl="1"/>
            <a:r>
              <a:rPr lang="en-US" dirty="0"/>
              <a:t>Rising environmental impact of computer processing</a:t>
            </a:r>
          </a:p>
          <a:p>
            <a:pPr lvl="1"/>
            <a:r>
              <a:rPr lang="en-US" dirty="0"/>
              <a:t>Rising financial cost of hiring compute time</a:t>
            </a:r>
          </a:p>
          <a:p>
            <a:pPr lvl="1"/>
            <a:r>
              <a:rPr lang="en-US" dirty="0"/>
              <a:t>Increased difficulty of determining what is in datasets (especially regarding bias)</a:t>
            </a:r>
          </a:p>
          <a:p>
            <a:r>
              <a:rPr lang="en-US" dirty="0"/>
              <a:t>We want to go further than Bender </a:t>
            </a:r>
            <a:r>
              <a:rPr lang="en-US" i="1" dirty="0"/>
              <a:t>et al.</a:t>
            </a:r>
            <a:r>
              <a:rPr lang="en-US" dirty="0"/>
              <a:t> to suggest:</a:t>
            </a:r>
          </a:p>
          <a:p>
            <a:pPr lvl="1"/>
            <a:r>
              <a:rPr lang="en-US" dirty="0"/>
              <a:t>Some additional ethical problems with extra-large LMs &amp; datasets</a:t>
            </a:r>
          </a:p>
          <a:p>
            <a:pPr lvl="1"/>
            <a:r>
              <a:rPr lang="en-US" dirty="0"/>
              <a:t>How ethical and scientific problems in LM development are tied together</a:t>
            </a:r>
          </a:p>
        </p:txBody>
      </p:sp>
      <p:pic>
        <p:nvPicPr>
          <p:cNvPr id="5" name="Picture 4" descr="A colorful bird on a branch&#10;&#10;Description automatically generated with medium confidence">
            <a:extLst>
              <a:ext uri="{FF2B5EF4-FFF2-40B4-BE49-F238E27FC236}">
                <a16:creationId xmlns:a16="http://schemas.microsoft.com/office/drawing/2014/main" id="{3C4A81B5-3ED2-4449-B7F1-AAB0DDC17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059" y="138906"/>
            <a:ext cx="15621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A1EC-E0E3-D84C-82F7-9F636A03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FC57C-2050-0B4D-90AB-4A3EF583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The Human Cost of Human Intelligence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Know Your Data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Epistemological Implications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Exploring Datasets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6BDC0B4D-3188-794F-9179-A32961ED7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834" y="1231846"/>
            <a:ext cx="4945117" cy="494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1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45A3-3FD2-6A4A-901D-35363A1F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Crowdwork</a:t>
            </a:r>
            <a:r>
              <a:rPr lang="en-US" dirty="0"/>
              <a:t> and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A4378-CB90-F445-866C-7DF91B9D3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Hire </a:t>
            </a:r>
            <a:r>
              <a:rPr lang="en-US" dirty="0" err="1"/>
              <a:t>crowdworkers</a:t>
            </a:r>
            <a:r>
              <a:rPr lang="en-US" dirty="0"/>
              <a:t> to complete brief tasks that require human intelligence, like answering surveys or annotating images. Often paid only a few cents a task.</a:t>
            </a:r>
          </a:p>
          <a:p>
            <a:r>
              <a:rPr lang="en-US" dirty="0" err="1"/>
              <a:t>Crowdworkers</a:t>
            </a:r>
            <a:r>
              <a:rPr lang="en-US" dirty="0"/>
              <a:t> turn out to be a useful way to create very large language datasets for challenging LMs.</a:t>
            </a:r>
          </a:p>
          <a:p>
            <a:r>
              <a:rPr lang="en-US" dirty="0"/>
              <a:t>Example: </a:t>
            </a:r>
            <a:r>
              <a:rPr lang="en-US" cap="small" dirty="0" err="1"/>
              <a:t>CommonsenseQA</a:t>
            </a:r>
            <a:r>
              <a:rPr lang="en-US" dirty="0"/>
              <a:t> (Talmor </a:t>
            </a:r>
            <a:r>
              <a:rPr lang="en-US" i="1" dirty="0"/>
              <a:t>et al</a:t>
            </a:r>
            <a:r>
              <a:rPr lang="en-US" dirty="0"/>
              <a:t>. 2019) attempts to test an LM’s grasp of commonsense relations between concepts through questions like:</a:t>
            </a:r>
          </a:p>
          <a:p>
            <a:pPr lvl="1"/>
            <a:r>
              <a:rPr lang="en-US" dirty="0"/>
              <a:t>Where would you not want a fox? (A) hen house (B) </a:t>
            </a:r>
            <a:r>
              <a:rPr lang="en-US" dirty="0" err="1"/>
              <a:t>england</a:t>
            </a:r>
            <a:r>
              <a:rPr lang="en-US" dirty="0"/>
              <a:t> (C) mountains (D) forest</a:t>
            </a:r>
          </a:p>
          <a:p>
            <a:r>
              <a:rPr lang="en-US" dirty="0"/>
              <a:t>The questions are based on conceptual associations in a dataset called </a:t>
            </a:r>
            <a:r>
              <a:rPr lang="en-US" cap="small" dirty="0" err="1"/>
              <a:t>ConceptNet</a:t>
            </a:r>
            <a:r>
              <a:rPr lang="en-US" dirty="0"/>
              <a:t> (Speer et al. 2018), and are generated and validated by different groups of </a:t>
            </a:r>
            <a:r>
              <a:rPr lang="en-US" dirty="0" err="1"/>
              <a:t>crowdworkers</a:t>
            </a:r>
            <a:r>
              <a:rPr lang="en-US" dirty="0"/>
              <a:t>.</a:t>
            </a:r>
          </a:p>
        </p:txBody>
      </p:sp>
      <p:pic>
        <p:nvPicPr>
          <p:cNvPr id="1026" name="Picture 2" descr="Amazon Mechanical Turk, And How It Gamifies Crowdsourcing ...">
            <a:extLst>
              <a:ext uri="{FF2B5EF4-FFF2-40B4-BE49-F238E27FC236}">
                <a16:creationId xmlns:a16="http://schemas.microsoft.com/office/drawing/2014/main" id="{03E52A69-EA98-654F-8B21-24807F527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41282" r="15455" b="39433"/>
          <a:stretch/>
        </p:blipFill>
        <p:spPr bwMode="auto">
          <a:xfrm>
            <a:off x="6020430" y="5985165"/>
            <a:ext cx="6171570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DCDB-BCA3-5A42-8AF5-A145BF6F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Abuses in the microtask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47D6F-3EC6-B745-859F-3BCC7CD61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pay (typically below minimum wage)</a:t>
            </a:r>
          </a:p>
          <a:p>
            <a:r>
              <a:rPr lang="en-US" dirty="0"/>
              <a:t>Large amount of unpaid ‘downtime’ (searching for tasks, vetting work requesters, refreshing the page, dealing with connection problems)</a:t>
            </a:r>
          </a:p>
          <a:p>
            <a:r>
              <a:rPr lang="en-US" dirty="0" err="1"/>
              <a:t>Crowdworkers</a:t>
            </a:r>
            <a:r>
              <a:rPr lang="en-US" dirty="0"/>
              <a:t> are ineligible for benefits and </a:t>
            </a:r>
            <a:r>
              <a:rPr lang="en-US" dirty="0" err="1"/>
              <a:t>labour</a:t>
            </a:r>
            <a:r>
              <a:rPr lang="en-US" dirty="0"/>
              <a:t> protections</a:t>
            </a:r>
          </a:p>
          <a:p>
            <a:r>
              <a:rPr lang="en-US" dirty="0"/>
              <a:t>Subject to deceit and intimidation from the platform managers</a:t>
            </a:r>
          </a:p>
          <a:p>
            <a:r>
              <a:rPr lang="en-US" dirty="0"/>
              <a:t>These issues have been widely discussed, but </a:t>
            </a:r>
            <a:r>
              <a:rPr lang="en-US" dirty="0" err="1"/>
              <a:t>crowdworkers</a:t>
            </a:r>
            <a:r>
              <a:rPr lang="en-US" dirty="0"/>
              <a:t> continue to be engaged for the creation of datasets</a:t>
            </a:r>
          </a:p>
          <a:p>
            <a:r>
              <a:rPr lang="en-US" dirty="0"/>
              <a:t>It is unclear how widespread remedies, such as the Fair Work scheme (Whiting </a:t>
            </a:r>
            <a:r>
              <a:rPr lang="en-US" i="1" dirty="0"/>
              <a:t>et al</a:t>
            </a:r>
            <a:r>
              <a:rPr lang="en-US" dirty="0"/>
              <a:t>. 2019), have been implemented</a:t>
            </a:r>
          </a:p>
        </p:txBody>
      </p:sp>
    </p:spTree>
    <p:extLst>
      <p:ext uri="{BB962C8B-B14F-4D97-AF65-F5344CB8AC3E}">
        <p14:creationId xmlns:p14="http://schemas.microsoft.com/office/powerpoint/2010/main" val="23361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F453-C1D7-9A40-8303-06E36E10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Crowdwork</a:t>
            </a:r>
            <a:r>
              <a:rPr lang="en-US" dirty="0"/>
              <a:t> and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AE345-0893-0D4A-A5BD-62CF3F719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One familiar worry: dataset bias</a:t>
            </a:r>
          </a:p>
          <a:p>
            <a:pPr lvl="1"/>
            <a:r>
              <a:rPr lang="en-US" dirty="0" err="1"/>
              <a:t>Paolacci</a:t>
            </a:r>
            <a:r>
              <a:rPr lang="en-US" dirty="0"/>
              <a:t> and Chandler (2014), writing about the use of </a:t>
            </a:r>
            <a:r>
              <a:rPr lang="en-US" dirty="0" err="1"/>
              <a:t>crowdworker</a:t>
            </a:r>
            <a:r>
              <a:rPr lang="en-US" dirty="0"/>
              <a:t> surveys in social science, note that workers may be diverse but are often not representative of the groups to which they belong, distorting the sample.</a:t>
            </a:r>
          </a:p>
          <a:p>
            <a:pPr lvl="1"/>
            <a:r>
              <a:rPr lang="en-US" dirty="0"/>
              <a:t>Bender </a:t>
            </a:r>
            <a:r>
              <a:rPr lang="en-US" i="1" dirty="0"/>
              <a:t>et al</a:t>
            </a:r>
            <a:r>
              <a:rPr lang="en-US" dirty="0"/>
              <a:t>. (2021) note that many datasets fail to track demographic markers of </a:t>
            </a:r>
            <a:r>
              <a:rPr lang="en-US" dirty="0" err="1"/>
              <a:t>crowdworkers</a:t>
            </a:r>
            <a:r>
              <a:rPr lang="en-US" dirty="0"/>
              <a:t> at all, making it hard to detect linguistic bias. They suggest adding data statements (Bender &amp; Friedman 2018) with demographic information on data creators and annotators.</a:t>
            </a:r>
          </a:p>
          <a:p>
            <a:r>
              <a:rPr lang="en-US" dirty="0"/>
              <a:t>In addition, we suggest that the exploitative nature of the </a:t>
            </a:r>
            <a:r>
              <a:rPr lang="en-US" dirty="0" err="1"/>
              <a:t>crowdwork</a:t>
            </a:r>
            <a:r>
              <a:rPr lang="en-US" dirty="0"/>
              <a:t> economy may contribute to low-quality datasets.</a:t>
            </a:r>
          </a:p>
          <a:p>
            <a:r>
              <a:rPr lang="en-US" dirty="0"/>
              <a:t>Creating linguistic challenges requires close attention to subtle details</a:t>
            </a:r>
          </a:p>
          <a:p>
            <a:r>
              <a:rPr lang="en-US" dirty="0"/>
              <a:t>Given the pressures of the </a:t>
            </a:r>
            <a:r>
              <a:rPr lang="en-US" dirty="0" err="1"/>
              <a:t>crowdwork</a:t>
            </a:r>
            <a:r>
              <a:rPr lang="en-US" dirty="0"/>
              <a:t> economy, we can assume that many </a:t>
            </a:r>
            <a:r>
              <a:rPr lang="en-US" dirty="0" err="1"/>
              <a:t>crowdworkers</a:t>
            </a:r>
            <a:r>
              <a:rPr lang="en-US" dirty="0"/>
              <a:t> won’t have the time or attention.</a:t>
            </a:r>
          </a:p>
        </p:txBody>
      </p:sp>
    </p:spTree>
    <p:extLst>
      <p:ext uri="{BB962C8B-B14F-4D97-AF65-F5344CB8AC3E}">
        <p14:creationId xmlns:p14="http://schemas.microsoft.com/office/powerpoint/2010/main" val="39769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AEEC-40A2-9A45-84B6-98AD29F5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Financial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062B1-84ED-394B-A51C-103700867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many cases, researchers may be cutting costs at the dataset creation stage (through </a:t>
            </a:r>
            <a:r>
              <a:rPr lang="en-US" dirty="0" err="1"/>
              <a:t>crowdwork</a:t>
            </a:r>
            <a:r>
              <a:rPr lang="en-US" dirty="0"/>
              <a:t>) in order to spend more on computing resources for training and testing LMs.</a:t>
            </a:r>
          </a:p>
          <a:p>
            <a:r>
              <a:rPr lang="en-US" dirty="0"/>
              <a:t>Bender </a:t>
            </a:r>
            <a:r>
              <a:rPr lang="en-US" i="1" dirty="0"/>
              <a:t>et al.</a:t>
            </a:r>
            <a:r>
              <a:rPr lang="en-US" dirty="0"/>
              <a:t> worry that the increased financial cost will be prohibitive to many researchers.</a:t>
            </a:r>
          </a:p>
          <a:p>
            <a:r>
              <a:rPr lang="en-US" dirty="0"/>
              <a:t>Less resourced academics and smaller private developers may be priced out, compounding the ‘diversity crisis’ in AI research (West </a:t>
            </a:r>
            <a:r>
              <a:rPr lang="en-US" i="1" dirty="0"/>
              <a:t>et al</a:t>
            </a:r>
            <a:r>
              <a:rPr lang="en-US" dirty="0"/>
              <a:t>. 2019).</a:t>
            </a:r>
          </a:p>
          <a:p>
            <a:r>
              <a:rPr lang="en-US" dirty="0"/>
              <a:t>This will contribute to ongoing problems with bias in AI generally, and slow LM research progress.</a:t>
            </a:r>
          </a:p>
        </p:txBody>
      </p:sp>
    </p:spTree>
    <p:extLst>
      <p:ext uri="{BB962C8B-B14F-4D97-AF65-F5344CB8AC3E}">
        <p14:creationId xmlns:p14="http://schemas.microsoft.com/office/powerpoint/2010/main" val="39092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1887</Words>
  <Application>Microsoft Macintosh PowerPoint</Application>
  <PresentationFormat>Widescreen</PresentationFormat>
  <Paragraphs>137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</vt:lpstr>
      <vt:lpstr>Office Theme</vt:lpstr>
      <vt:lpstr>Bigger Isn’t Better The ethical and scientific vices of extra-large datasets in language models</vt:lpstr>
      <vt:lpstr>The dialectic</vt:lpstr>
      <vt:lpstr>Where the pendulum rests…</vt:lpstr>
      <vt:lpstr>Further dangers of stochastic parrots</vt:lpstr>
      <vt:lpstr>The Plan</vt:lpstr>
      <vt:lpstr>Crowdwork and datasets</vt:lpstr>
      <vt:lpstr>Abuses in the microtask economy</vt:lpstr>
      <vt:lpstr>Crowdwork and quality</vt:lpstr>
      <vt:lpstr>Increased Financial Costs</vt:lpstr>
      <vt:lpstr>Corporate interests and research</vt:lpstr>
      <vt:lpstr>Exploring datasets</vt:lpstr>
      <vt:lpstr>PowerPoint Presentation</vt:lpstr>
      <vt:lpstr>PowerPoint Presentation</vt:lpstr>
      <vt:lpstr>PowerPoint Presentation</vt:lpstr>
      <vt:lpstr>PowerPoint Presentation</vt:lpstr>
      <vt:lpstr>Conclusion</vt:lpstr>
      <vt:lpstr>Take-home messages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OK, Google, Can I Trust You? Trust, Accountability, and Big Tech</dc:title>
  <dc:creator>Trystan Goetze</dc:creator>
  <cp:lastModifiedBy>Trystan Goetze</cp:lastModifiedBy>
  <cp:revision>2</cp:revision>
  <dcterms:created xsi:type="dcterms:W3CDTF">2021-05-28T15:07:37Z</dcterms:created>
  <dcterms:modified xsi:type="dcterms:W3CDTF">2021-06-21T23:55:33Z</dcterms:modified>
</cp:coreProperties>
</file>