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5" r:id="rId7"/>
    <p:sldId id="268" r:id="rId8"/>
    <p:sldId id="269" r:id="rId9"/>
    <p:sldId id="270" r:id="rId10"/>
    <p:sldId id="27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AC65DD-A307-CB49-945B-1BB97379198B}" v="1853" dt="2021-06-01T13:25:23.5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57"/>
    <p:restoredTop sz="94694"/>
  </p:normalViewPr>
  <p:slideViewPr>
    <p:cSldViewPr snapToGrid="0" snapToObjects="1">
      <p:cViewPr varScale="1">
        <p:scale>
          <a:sx n="116" d="100"/>
          <a:sy n="116" d="100"/>
        </p:scale>
        <p:origin x="200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8C335-0120-4545-BE8D-7AF54EF718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D5AE2D-8B5E-BC4D-BBFF-D0E034B11C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2D597-E4A0-094D-804E-C364A072D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EB61-6A97-1E43-AFE0-A3B5DE95C771}" type="datetimeFigureOut">
              <a:rPr lang="en-US" smtClean="0"/>
              <a:t>5/31/21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D6ABE-312E-3347-A1EA-7F77C8BA4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AFFF3-0C1B-8540-B6F2-AD489A68D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3F6E-F0A2-3549-8607-23041C625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42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C2182-91CC-9847-AB19-EFB48F3DC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7452A6-F497-0542-85C7-1C542BD547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F7099-57BF-6C4A-AB52-75D78A6DE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EB61-6A97-1E43-AFE0-A3B5DE95C771}" type="datetimeFigureOut">
              <a:rPr lang="en-US" smtClean="0"/>
              <a:t>5/31/21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7177E-E1D6-CA4C-BC31-97A856005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1C41E-2962-344C-BA68-BF48445E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3F6E-F0A2-3549-8607-23041C625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24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3961F7-EDBB-694C-BC1B-73594ABA6A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A60D1C-17B8-2F40-8712-DE489BE0F5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6DE21-AD0B-714D-BE25-6F48648E2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EB61-6A97-1E43-AFE0-A3B5DE95C771}" type="datetimeFigureOut">
              <a:rPr lang="en-US" smtClean="0"/>
              <a:t>5/31/21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86101-308D-5841-BFA1-A8C06A9ED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289A5-C2F0-3D41-A02C-83316F130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3F6E-F0A2-3549-8607-23041C625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5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A68F5-B6FE-F647-9162-D1B65CE4A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15ECA-C7A7-EF49-A409-975BFF8F8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74610-E75D-E042-A594-138D12458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EB61-6A97-1E43-AFE0-A3B5DE95C771}" type="datetimeFigureOut">
              <a:rPr lang="en-US" smtClean="0"/>
              <a:t>5/31/21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03263-4D71-5B49-95C5-3F858CCB2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DF224-3E34-E442-A424-EDA3DFCDB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3F6E-F0A2-3549-8607-23041C625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235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D725E-4E5B-9C4F-A3D9-794D6EF80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C2C2A2-79B3-E147-B4C3-61069FB56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9187C-7CEF-FD4F-BE82-36CDF4B6E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EB61-6A97-1E43-AFE0-A3B5DE95C771}" type="datetimeFigureOut">
              <a:rPr lang="en-US" smtClean="0"/>
              <a:t>5/31/21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43744-4949-B84A-9FB1-6BEF3CC3E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CE058D-7B17-334F-941F-E72B37C0F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3F6E-F0A2-3549-8607-23041C625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50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98C75-78C9-F149-BD20-DD858D83E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5998F-8E82-0542-B505-550A2DC6BC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283198-1371-DE40-82D0-FE28F330E7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8FD061-4F99-3949-989D-D5B1866A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EB61-6A97-1E43-AFE0-A3B5DE95C771}" type="datetimeFigureOut">
              <a:rPr lang="en-US" smtClean="0"/>
              <a:t>5/31/21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B0E43-FBFB-C54E-8AD7-048D536B0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8271DA-2A0F-2041-9FFA-B3D003AA3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3F6E-F0A2-3549-8607-23041C625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8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A0699-1C18-C14C-8AFB-51ADF1980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4F253B-EB87-2D42-A3F1-89909639F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D92EEE-EE92-C246-984F-CF80D18835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AB471D-C241-1041-BF1C-16FE222EB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B8BF42-9195-5D41-8D7E-7D5EC59022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5D49E9-7FAF-EA42-B0FF-DA7B3DFFE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EB61-6A97-1E43-AFE0-A3B5DE95C771}" type="datetimeFigureOut">
              <a:rPr lang="en-US" smtClean="0"/>
              <a:t>5/31/21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A7988E-C30A-3642-B684-FDDE1C7D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4003C4-CBBD-184C-BA3B-AD4DB250D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3F6E-F0A2-3549-8607-23041C625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99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CF04C-4AED-6A43-A91F-372764CFA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6690DF-F203-0548-AED6-8074EA799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EB61-6A97-1E43-AFE0-A3B5DE95C771}" type="datetimeFigureOut">
              <a:rPr lang="en-US" smtClean="0"/>
              <a:t>5/31/21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6AB855-5E26-B64E-9F61-3816E2805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FA6DF1-B141-A24D-BF1B-8C3FCEAB3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3F6E-F0A2-3549-8607-23041C625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4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A8345D-2DC2-524A-A769-7DF480B6B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EB61-6A97-1E43-AFE0-A3B5DE95C771}" type="datetimeFigureOut">
              <a:rPr lang="en-US" smtClean="0"/>
              <a:t>5/31/21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F0B309-FAD6-5948-B81F-4B9A49994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49A5BF-AD83-EC4A-9422-32803D94F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3F6E-F0A2-3549-8607-23041C625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5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86542-8D07-8F4C-AB38-72EC48532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91C9D-D6E8-E94B-8884-46E9E64E6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93560C-5820-614D-AE06-A77DC55324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168379-C784-4F44-A6A6-09ED8343A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EB61-6A97-1E43-AFE0-A3B5DE95C771}" type="datetimeFigureOut">
              <a:rPr lang="en-US" smtClean="0"/>
              <a:t>5/31/21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7CC506-A60C-D34D-8CE5-B63BD9C1D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6600F3-6F84-6640-BAA3-01DC8730A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3F6E-F0A2-3549-8607-23041C625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27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D3EE4-C424-C542-8442-CAF807242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3EE6A8-2284-2B4E-97EB-A943466A73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D28C04-2F92-744D-A502-8455293CE8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93ED0-324A-E648-8A9A-EC79FA844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EB61-6A97-1E43-AFE0-A3B5DE95C771}" type="datetimeFigureOut">
              <a:rPr lang="en-US" smtClean="0"/>
              <a:t>5/31/21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42BF6D-4377-384D-80F4-14D86EA13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BB721D-8AD2-1641-9B72-FF1B4A66E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3F6E-F0A2-3549-8607-23041C625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2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B5FBDD-CA91-4448-ADCE-A92C33D5B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17FB86-2F66-3040-92FA-AF40FAB089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816128-AC63-994F-9780-0D317236C9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7EB61-6A97-1E43-AFE0-A3B5DE95C771}" type="datetimeFigureOut">
              <a:rPr lang="en-US" smtClean="0"/>
              <a:t>5/31/21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BA9E7-03C2-E846-AF4C-1800A7B745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88173-C4C6-4743-B9EF-FB7658F0B2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83F6E-F0A2-3549-8607-23041C625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49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F4486-5943-5048-B986-553344C159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Hermeneutical Justice for Extremists?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E2506F-7B1C-C043-AE49-065CF9809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3019479"/>
          </a:xfrm>
        </p:spPr>
        <p:txBody>
          <a:bodyPr>
            <a:normAutofit/>
          </a:bodyPr>
          <a:lstStyle/>
          <a:p>
            <a:r>
              <a:rPr lang="en-US" sz="1800" dirty="0"/>
              <a:t>Trystan S. Goetze (he/they/she), Dalhousie University</a:t>
            </a:r>
          </a:p>
          <a:p>
            <a:r>
              <a:rPr lang="en-US" sz="1800" dirty="0"/>
              <a:t>Charlie </a:t>
            </a:r>
            <a:r>
              <a:rPr lang="en-US" sz="1800" dirty="0" err="1"/>
              <a:t>Crerar</a:t>
            </a:r>
            <a:r>
              <a:rPr lang="en-US" sz="1800" dirty="0"/>
              <a:t> (he/him), University of Connecticut</a:t>
            </a:r>
          </a:p>
          <a:p>
            <a:r>
              <a:rPr lang="en-US" sz="1600" dirty="0"/>
              <a:t>CPA </a:t>
            </a:r>
            <a:r>
              <a:rPr lang="en-US" sz="1600" strike="sngStrike" dirty="0"/>
              <a:t>2020</a:t>
            </a:r>
            <a:r>
              <a:rPr lang="en-US" sz="1600" dirty="0"/>
              <a:t> 2021</a:t>
            </a:r>
          </a:p>
          <a:p>
            <a:r>
              <a:rPr lang="en-US" sz="1600" dirty="0"/>
              <a:t>Slide deck available at: </a:t>
            </a:r>
            <a:r>
              <a:rPr lang="en-US" sz="1600" dirty="0" err="1"/>
              <a:t>bit.ly</a:t>
            </a:r>
            <a:r>
              <a:rPr lang="en-US" sz="1600" dirty="0"/>
              <a:t>/</a:t>
            </a:r>
            <a:r>
              <a:rPr lang="en-US" sz="1600" dirty="0" err="1"/>
              <a:t>cpa</a:t>
            </a:r>
            <a:r>
              <a:rPr lang="en-US" sz="1600" dirty="0"/>
              <a:t>-hi</a:t>
            </a:r>
          </a:p>
          <a:p>
            <a:endParaRPr lang="en-US" sz="1600" dirty="0"/>
          </a:p>
          <a:p>
            <a:r>
              <a:rPr lang="en-US" sz="1600" b="1" dirty="0"/>
              <a:t>Content Warnings</a:t>
            </a:r>
            <a:r>
              <a:rPr lang="en-US" sz="1600" dirty="0"/>
              <a:t>:</a:t>
            </a:r>
          </a:p>
          <a:p>
            <a:r>
              <a:rPr lang="en-US" sz="1600" dirty="0"/>
              <a:t>Discussion of violence and hate motivated by Islamophobia.</a:t>
            </a:r>
            <a:br>
              <a:rPr lang="en-US" sz="1600" dirty="0"/>
            </a:br>
            <a:r>
              <a:rPr lang="en-US" sz="1600" dirty="0"/>
              <a:t>Mention of sexual assault, sexual harassment.</a:t>
            </a:r>
          </a:p>
        </p:txBody>
      </p:sp>
      <p:pic>
        <p:nvPicPr>
          <p:cNvPr id="6" name="Picture 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72984175-AD54-9D45-BD97-1785D82481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8778" y="0"/>
            <a:ext cx="2813222" cy="1125289"/>
          </a:xfrm>
          <a:prstGeom prst="rect">
            <a:avLst/>
          </a:prstGeom>
        </p:spPr>
      </p:pic>
      <p:pic>
        <p:nvPicPr>
          <p:cNvPr id="7" name="Picture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63F27F26-EF76-8447-9101-D1373E79A3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372260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716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3DC5E-1221-214A-94BA-BE1EFD1F3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Marginalization and Radicalization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CEB7B-79AF-5A4F-91A9-60258CDF8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Recall the notion of </a:t>
            </a:r>
            <a:r>
              <a:rPr lang="en-US" b="1" i="1" dirty="0"/>
              <a:t>cognitive HI</a:t>
            </a:r>
            <a:r>
              <a:rPr lang="en-US" dirty="0"/>
              <a:t>, where the subject’s own social understanding is impoverished by a hermeneutical gap.</a:t>
            </a:r>
          </a:p>
          <a:p>
            <a:r>
              <a:rPr lang="en-US" dirty="0"/>
              <a:t>If groups like working-class English people are hermeneutically marginalized, this offers a potential explanation of the turn to extremism some of them take.</a:t>
            </a:r>
          </a:p>
          <a:p>
            <a:r>
              <a:rPr lang="en-US" dirty="0"/>
              <a:t>Suppose: in the absence of apt hermeneutical resources to conceptualize their marginalized status, they turn to (or invent) extremist, anti-immigrant, Islamophobic hermeneutical resources.</a:t>
            </a:r>
          </a:p>
          <a:p>
            <a:r>
              <a:rPr lang="en-US" dirty="0"/>
              <a:t>This could be among the pathways to radicalization (cf. </a:t>
            </a:r>
            <a:r>
              <a:rPr lang="en-US" dirty="0" err="1"/>
              <a:t>Cassam</a:t>
            </a:r>
            <a:r>
              <a:rPr lang="en-US" dirty="0"/>
              <a:t> 2018).</a:t>
            </a:r>
          </a:p>
          <a:p>
            <a:r>
              <a:rPr lang="en-US" dirty="0"/>
              <a:t>An epistemically just society may well be less conducive to extremism.</a:t>
            </a:r>
          </a:p>
        </p:txBody>
      </p:sp>
    </p:spTree>
    <p:extLst>
      <p:ext uri="{BB962C8B-B14F-4D97-AF65-F5344CB8AC3E}">
        <p14:creationId xmlns:p14="http://schemas.microsoft.com/office/powerpoint/2010/main" val="288999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4D7B77E-E383-AD4B-8060-A49DB55E4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Thanks!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856537-0B17-0049-A372-0A3A2F1B0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987425"/>
            <a:ext cx="5259388" cy="543439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/>
              <a:t>Works Cited</a:t>
            </a:r>
          </a:p>
          <a:p>
            <a:r>
              <a:rPr lang="en-US" sz="4000" dirty="0"/>
              <a:t>Anderson, L. (2017). Hermeneutical Impasses. </a:t>
            </a:r>
            <a:r>
              <a:rPr lang="en-US" sz="4000" i="1" dirty="0"/>
              <a:t>Philosophical Topics</a:t>
            </a:r>
            <a:r>
              <a:rPr lang="en-US" sz="4000" dirty="0"/>
              <a:t> 45(2): 1–19.</a:t>
            </a:r>
          </a:p>
          <a:p>
            <a:r>
              <a:rPr lang="en-US" sz="4000" dirty="0" err="1"/>
              <a:t>Cassam</a:t>
            </a:r>
            <a:r>
              <a:rPr lang="en-US" sz="4000" dirty="0"/>
              <a:t>, Q. (2018). The Epistemology of Terrorism and Radicalization. </a:t>
            </a:r>
            <a:r>
              <a:rPr lang="en-US" sz="4000" i="1" dirty="0"/>
              <a:t>Royal Institute of Philosophy Supplement</a:t>
            </a:r>
            <a:r>
              <a:rPr lang="en-US" sz="4000" dirty="0"/>
              <a:t> 84: 187–209.</a:t>
            </a:r>
          </a:p>
          <a:p>
            <a:r>
              <a:rPr lang="en-US" sz="4000" dirty="0"/>
              <a:t>Ebner, J. (2020).</a:t>
            </a:r>
            <a:r>
              <a:rPr lang="en-US" sz="4000" i="1" dirty="0"/>
              <a:t> Going Dark: The Secret Social Lives of Extremists</a:t>
            </a:r>
            <a:r>
              <a:rPr lang="en-US" sz="4000" dirty="0"/>
              <a:t>. London: Bloomsbury.</a:t>
            </a:r>
            <a:endParaRPr lang="en-CA" sz="4000" dirty="0"/>
          </a:p>
          <a:p>
            <a:r>
              <a:rPr lang="en-US" sz="4000" dirty="0"/>
              <a:t>Fricker, M. (2007). </a:t>
            </a:r>
            <a:r>
              <a:rPr lang="en-US" sz="4000" i="1" dirty="0"/>
              <a:t>Epistemic Injustice: Power and the Ethics of Knowing.</a:t>
            </a:r>
            <a:r>
              <a:rPr lang="en-US" sz="4000" dirty="0"/>
              <a:t> Oxford: Oxford University Press.</a:t>
            </a:r>
          </a:p>
          <a:p>
            <a:r>
              <a:rPr lang="en-US" sz="4000" dirty="0"/>
              <a:t>Goetze, T.S. (2018). Hermeneutical Dissent and the Species of Hermeneutical Injustice. </a:t>
            </a:r>
            <a:r>
              <a:rPr lang="en-US" sz="4000" i="1" dirty="0"/>
              <a:t>Hypatia</a:t>
            </a:r>
            <a:r>
              <a:rPr lang="en-US" sz="4000" dirty="0"/>
              <a:t> 33(1): 73–90.</a:t>
            </a:r>
          </a:p>
          <a:p>
            <a:r>
              <a:rPr lang="en-US" sz="4000" dirty="0"/>
              <a:t>Jenkins, K. (2017). Rape Myths and Domestic Abuse Myths as Hermeneutical Injustices. </a:t>
            </a:r>
            <a:r>
              <a:rPr lang="en-US" sz="4000" i="1" dirty="0"/>
              <a:t>Journal of Applied Philosophy</a:t>
            </a:r>
            <a:r>
              <a:rPr lang="en-US" sz="4000" dirty="0"/>
              <a:t> 34(2): 191–205.</a:t>
            </a:r>
          </a:p>
          <a:p>
            <a:r>
              <a:rPr lang="en-US" sz="4000" dirty="0"/>
              <a:t>Langton, R. (2010). REVIEW: </a:t>
            </a:r>
            <a:r>
              <a:rPr lang="en-US" sz="4000" i="1" dirty="0"/>
              <a:t>Epistemic Injustice: Power and the Ethics of Knowing</a:t>
            </a:r>
            <a:r>
              <a:rPr lang="en-US" sz="4000" dirty="0"/>
              <a:t>. </a:t>
            </a:r>
            <a:r>
              <a:rPr lang="en-US" sz="4000" i="1" dirty="0"/>
              <a:t>Hypatia</a:t>
            </a:r>
            <a:r>
              <a:rPr lang="en-US" sz="4000" dirty="0"/>
              <a:t> 25: 459–64.</a:t>
            </a:r>
          </a:p>
          <a:p>
            <a:r>
              <a:rPr lang="en-US" sz="4000" dirty="0"/>
              <a:t>Pilkington, H. (2016). </a:t>
            </a:r>
            <a:r>
              <a:rPr lang="en-US" sz="4000" i="1" dirty="0"/>
              <a:t>Loud and Proud: Power and Politics in the English </a:t>
            </a:r>
            <a:r>
              <a:rPr lang="en-US" sz="4000" i="1" dirty="0" err="1"/>
              <a:t>Defence</a:t>
            </a:r>
            <a:r>
              <a:rPr lang="en-US" sz="4000" i="1" dirty="0"/>
              <a:t> League</a:t>
            </a:r>
            <a:r>
              <a:rPr lang="en-US" sz="4000" dirty="0"/>
              <a:t>. Manchester: Manchester University Press.</a:t>
            </a:r>
          </a:p>
          <a:p>
            <a:r>
              <a:rPr lang="en-US" sz="4000" dirty="0" err="1"/>
              <a:t>Romdenh-Romluc</a:t>
            </a:r>
            <a:r>
              <a:rPr lang="en-US" sz="4000" dirty="0"/>
              <a:t>, K. (2016). Hermeneutical Injustice: Blood-Sports and the English </a:t>
            </a:r>
            <a:r>
              <a:rPr lang="en-US" sz="4000" dirty="0" err="1"/>
              <a:t>Defence</a:t>
            </a:r>
            <a:r>
              <a:rPr lang="en-US" sz="4000" dirty="0"/>
              <a:t> League. </a:t>
            </a:r>
            <a:r>
              <a:rPr lang="en-US" sz="4000" i="1" dirty="0"/>
              <a:t>Social Epistemology</a:t>
            </a:r>
            <a:r>
              <a:rPr lang="en-US" sz="4000" dirty="0"/>
              <a:t> 30(5–6): 592–610).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E40C9EE-1F36-1A44-9EB0-556851AFD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5256212" cy="3811588"/>
          </a:xfrm>
        </p:spPr>
        <p:txBody>
          <a:bodyPr/>
          <a:lstStyle/>
          <a:p>
            <a:r>
              <a:rPr lang="en-US" dirty="0"/>
              <a:t>You can reach me in the following ways:</a:t>
            </a:r>
          </a:p>
          <a:p>
            <a:r>
              <a:rPr lang="en-US" b="1" dirty="0"/>
              <a:t>Email</a:t>
            </a:r>
            <a:r>
              <a:rPr lang="en-US" dirty="0"/>
              <a:t>: </a:t>
            </a:r>
            <a:r>
              <a:rPr lang="en-US" dirty="0" err="1"/>
              <a:t>contact@trystangoetze.ca</a:t>
            </a:r>
            <a:endParaRPr lang="en-US" dirty="0"/>
          </a:p>
          <a:p>
            <a:r>
              <a:rPr lang="en-US" b="1" dirty="0" err="1"/>
              <a:t>PhilPeople</a:t>
            </a:r>
            <a:r>
              <a:rPr lang="en-US" dirty="0"/>
              <a:t>: https://</a:t>
            </a:r>
            <a:r>
              <a:rPr lang="en-US" dirty="0" err="1"/>
              <a:t>philpeople.org</a:t>
            </a:r>
            <a:r>
              <a:rPr lang="en-US" dirty="0"/>
              <a:t>/profiles/</a:t>
            </a:r>
            <a:r>
              <a:rPr lang="en-US" dirty="0" err="1"/>
              <a:t>trystan</a:t>
            </a:r>
            <a:r>
              <a:rPr lang="en-US" dirty="0"/>
              <a:t>-s-</a:t>
            </a:r>
            <a:r>
              <a:rPr lang="en-US" dirty="0" err="1"/>
              <a:t>goetze</a:t>
            </a:r>
            <a:r>
              <a:rPr lang="en-US" dirty="0"/>
              <a:t>/</a:t>
            </a:r>
            <a:endParaRPr lang="en-US" b="1" dirty="0"/>
          </a:p>
          <a:p>
            <a:r>
              <a:rPr lang="en-US" b="1" dirty="0"/>
              <a:t>LinkedIn</a:t>
            </a:r>
            <a:r>
              <a:rPr lang="en-US" dirty="0"/>
              <a:t>: https://</a:t>
            </a:r>
            <a:r>
              <a:rPr lang="en-US" dirty="0" err="1"/>
              <a:t>www.linkedin.com</a:t>
            </a:r>
            <a:r>
              <a:rPr lang="en-US" dirty="0"/>
              <a:t>/in/</a:t>
            </a:r>
            <a:r>
              <a:rPr lang="en-US" dirty="0" err="1"/>
              <a:t>trystan-goetze</a:t>
            </a:r>
            <a:r>
              <a:rPr lang="en-US" dirty="0"/>
              <a:t>/</a:t>
            </a:r>
          </a:p>
          <a:p>
            <a:r>
              <a:rPr lang="en-US" b="1" dirty="0"/>
              <a:t>Twitter</a:t>
            </a:r>
            <a:r>
              <a:rPr lang="en-US" dirty="0"/>
              <a:t>: https://</a:t>
            </a:r>
            <a:r>
              <a:rPr lang="en-US" dirty="0" err="1"/>
              <a:t>twitter.com</a:t>
            </a:r>
            <a:r>
              <a:rPr lang="en-US" dirty="0"/>
              <a:t>/</a:t>
            </a:r>
            <a:r>
              <a:rPr lang="en-US" dirty="0" err="1"/>
              <a:t>errantcanadian</a:t>
            </a:r>
            <a:r>
              <a:rPr lang="en-US" dirty="0"/>
              <a:t>/</a:t>
            </a:r>
          </a:p>
          <a:p>
            <a:r>
              <a:rPr lang="en-US" b="1" dirty="0"/>
              <a:t>Web</a:t>
            </a:r>
            <a:r>
              <a:rPr lang="en-US" dirty="0"/>
              <a:t>: https://</a:t>
            </a:r>
            <a:r>
              <a:rPr lang="en-US" dirty="0" err="1"/>
              <a:t>www.trystangoetze.ca</a:t>
            </a:r>
            <a:r>
              <a:rPr lang="en-US" dirty="0"/>
              <a:t>/</a:t>
            </a:r>
            <a:endParaRPr lang="en-US" b="1" dirty="0"/>
          </a:p>
        </p:txBody>
      </p:sp>
      <p:pic>
        <p:nvPicPr>
          <p:cNvPr id="8" name="Picture 7" descr="Shape&#10;&#10;Description automatically generated with low confidence">
            <a:extLst>
              <a:ext uri="{FF2B5EF4-FFF2-40B4-BE49-F238E27FC236}">
                <a16:creationId xmlns:a16="http://schemas.microsoft.com/office/drawing/2014/main" id="{9E47E957-B941-DE44-84D9-9B603CDD4A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8108" y="4007397"/>
            <a:ext cx="2850603" cy="285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063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1A07E-1FA2-6647-86AC-AEEBB5E0B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Conundrum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CAB79-92BA-CB45-B275-1A6A81BBAF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961743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Extremist rhetoric and extremist social views often seem not to make sense to us when we hear them.</a:t>
            </a:r>
          </a:p>
          <a:p>
            <a:r>
              <a:rPr lang="en-US" dirty="0"/>
              <a:t>In some instances, we are puzzled as to what the extremist’s view </a:t>
            </a:r>
            <a:r>
              <a:rPr lang="en-US" i="1" dirty="0"/>
              <a:t>even means</a:t>
            </a:r>
            <a:r>
              <a:rPr lang="en-US" dirty="0"/>
              <a:t>, or if it is anything more than </a:t>
            </a:r>
            <a:r>
              <a:rPr lang="en-US" i="1" dirty="0"/>
              <a:t>unintelligible nonsense</a:t>
            </a:r>
            <a:r>
              <a:rPr lang="en-US" dirty="0"/>
              <a:t>.</a:t>
            </a:r>
          </a:p>
          <a:p>
            <a:pPr marL="457200" lvl="1" indent="0">
              <a:buNone/>
            </a:pPr>
            <a:r>
              <a:rPr lang="en-GB" dirty="0"/>
              <a:t>“I have never found it more difficult to pretend to belong to a group of people than in the festival grounds of </a:t>
            </a:r>
            <a:r>
              <a:rPr lang="en-GB" dirty="0" err="1"/>
              <a:t>Ostritz</a:t>
            </a:r>
            <a:r>
              <a:rPr lang="en-GB" dirty="0"/>
              <a:t>. Meeting neo-Nazis in real life did not bring me any closer to their reality… I find it hard to connect with them on a human level, to look past their ignorance towards their own history or to have even the slightest understanding of their ways of perceiving the world.” (Ebner 2020, 205, 207)</a:t>
            </a:r>
            <a:endParaRPr lang="en-US" dirty="0"/>
          </a:p>
          <a:p>
            <a:r>
              <a:rPr lang="en-US" b="1" dirty="0"/>
              <a:t>Our problem</a:t>
            </a:r>
            <a:r>
              <a:rPr lang="en-US" dirty="0"/>
              <a:t>: If we stipulate that the extremists are marginalized, it looks a lot like they suffer a type of epistemic injustice.</a:t>
            </a:r>
          </a:p>
          <a:p>
            <a:r>
              <a:rPr lang="en-US" dirty="0"/>
              <a:t>Do such extremists deserve epistemic </a:t>
            </a:r>
            <a:r>
              <a:rPr lang="en-US" i="1" dirty="0"/>
              <a:t>justice</a:t>
            </a:r>
            <a:r>
              <a:rPr lang="en-US" dirty="0"/>
              <a:t>? Does that entail </a:t>
            </a:r>
            <a:r>
              <a:rPr lang="en-US" i="1" dirty="0"/>
              <a:t>tolerating</a:t>
            </a:r>
            <a:r>
              <a:rPr lang="en-US" dirty="0"/>
              <a:t> or even </a:t>
            </a:r>
            <a:r>
              <a:rPr lang="en-US" i="1" dirty="0"/>
              <a:t>accepting</a:t>
            </a:r>
            <a:r>
              <a:rPr lang="en-US" dirty="0"/>
              <a:t> their views?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31AFB7A-0BE9-F44C-B3BF-A7C89A058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7" y="0"/>
            <a:ext cx="42719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64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923F9-9FEA-484D-B9D0-61F6AFB85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52238-7AD3-344D-B9F9-790C5BDFF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Hermeneutical Injustice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Marginalized Extremists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Justice for Extremists?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Demands of Hermeneutical Justice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Hermeneutical Marginalization as a Catalyst for Extremism</a:t>
            </a:r>
          </a:p>
        </p:txBody>
      </p:sp>
    </p:spTree>
    <p:extLst>
      <p:ext uri="{BB962C8B-B14F-4D97-AF65-F5344CB8AC3E}">
        <p14:creationId xmlns:p14="http://schemas.microsoft.com/office/powerpoint/2010/main" val="1975071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246FE-CB53-134D-AEE0-B134D226C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Hermeneutical Injustice (Fricker 2007)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7D1A5-D02F-C145-A9D3-1EA229CC1EC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i="1" dirty="0"/>
              <a:t>Hermeneutical Marginalization: </a:t>
            </a:r>
            <a:r>
              <a:rPr lang="en-US" dirty="0"/>
              <a:t>When a group has been unfairly excluded from social processes by which society generates and shares hermeneutical resources on a wide scale.</a:t>
            </a:r>
          </a:p>
          <a:p>
            <a:r>
              <a:rPr lang="en-US" b="1" i="1" dirty="0"/>
              <a:t>Hermeneutical Injustice (HI):</a:t>
            </a:r>
            <a:r>
              <a:rPr lang="en-US" dirty="0"/>
              <a:t> When a group’s hermeneutical marginalization creates a gap in shared hermeneutical resources that causes a breakdown in understanding of the subject’s distinctive and important social experiences.</a:t>
            </a:r>
            <a:endParaRPr lang="en-US" b="1" i="1" dirty="0"/>
          </a:p>
          <a:p>
            <a:r>
              <a:rPr lang="en-US" dirty="0"/>
              <a:t>Standard example: the term (and concept of) sexual harassment.</a:t>
            </a:r>
          </a:p>
        </p:txBody>
      </p:sp>
      <p:pic>
        <p:nvPicPr>
          <p:cNvPr id="3074" name="Picture 2" descr="Epistemic Injustice: Power and the Ethics of Knowing ...">
            <a:extLst>
              <a:ext uri="{FF2B5EF4-FFF2-40B4-BE49-F238E27FC236}">
                <a16:creationId xmlns:a16="http://schemas.microsoft.com/office/drawing/2014/main" id="{2F6C7AB6-FB78-B349-AD80-864DB072B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370" y="1461294"/>
            <a:ext cx="3340100" cy="5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07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D00F4-6967-7F42-94DF-AD7AF82E0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Cognitive vs. Communicative (Goetze 2018)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D7554-EB52-B242-86DB-BBF606798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Cognitive HI:</a:t>
            </a:r>
            <a:r>
              <a:rPr lang="en-US" dirty="0"/>
              <a:t> When the subject’s </a:t>
            </a:r>
            <a:r>
              <a:rPr lang="en-US" i="1" dirty="0"/>
              <a:t>own</a:t>
            </a:r>
            <a:r>
              <a:rPr lang="en-US" dirty="0"/>
              <a:t> understanding is rendered unintelligible (to themselves).</a:t>
            </a:r>
          </a:p>
          <a:p>
            <a:r>
              <a:rPr lang="en-US" b="1" i="1" dirty="0"/>
              <a:t>Hermeneutical Impasses:</a:t>
            </a:r>
            <a:r>
              <a:rPr lang="en-US" dirty="0"/>
              <a:t> A gap in shared hermeneutical resources causes a breakdown in communication (Anderson 2017).</a:t>
            </a:r>
            <a:endParaRPr lang="en-US" b="1" i="1" dirty="0"/>
          </a:p>
          <a:p>
            <a:r>
              <a:rPr lang="en-US" b="1" i="1" dirty="0"/>
              <a:t>Communicative HI:</a:t>
            </a:r>
          </a:p>
          <a:p>
            <a:pPr lvl="1"/>
            <a:r>
              <a:rPr lang="en-US" dirty="0"/>
              <a:t>The subject’s attempt to communicate about one of their distinctive social experiences ends in a hermeneutical impasse.</a:t>
            </a:r>
          </a:p>
          <a:p>
            <a:pPr lvl="1"/>
            <a:r>
              <a:rPr lang="en-US" dirty="0"/>
              <a:t>The gap in shared hermeneutical resources that produces the hermeneutical impasse is an effect of the subject’s hermeneutical marginalization.</a:t>
            </a:r>
          </a:p>
        </p:txBody>
      </p:sp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id="{4EA7DA74-8F2D-F142-B5DB-7E36BD8E06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5415" y="1386921"/>
            <a:ext cx="1416585" cy="1416585"/>
          </a:xfrm>
          <a:prstGeom prst="rect">
            <a:avLst/>
          </a:prstGeom>
        </p:spPr>
      </p:pic>
      <p:pic>
        <p:nvPicPr>
          <p:cNvPr id="7" name="Picture 6" descr="Shape&#10;&#10;Description automatically generated with low confidence">
            <a:extLst>
              <a:ext uri="{FF2B5EF4-FFF2-40B4-BE49-F238E27FC236}">
                <a16:creationId xmlns:a16="http://schemas.microsoft.com/office/drawing/2014/main" id="{40CD6154-E9E1-B548-869B-92660B3246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3282" y="3429000"/>
            <a:ext cx="1448718" cy="1448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6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A2735-0138-134C-BCE5-5658267A2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Marginalized Extremists?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22F56-D69C-1D4E-B37E-D608B0161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Example (from </a:t>
            </a:r>
            <a:r>
              <a:rPr lang="en-US" dirty="0" err="1"/>
              <a:t>Romdenh-Romluc</a:t>
            </a:r>
            <a:r>
              <a:rPr lang="en-US" dirty="0"/>
              <a:t> 2016): The English </a:t>
            </a:r>
            <a:r>
              <a:rPr lang="en-US" dirty="0" err="1"/>
              <a:t>Defence</a:t>
            </a:r>
            <a:r>
              <a:rPr lang="en-US" dirty="0"/>
              <a:t> League (EDL).</a:t>
            </a:r>
          </a:p>
          <a:p>
            <a:r>
              <a:rPr lang="en-US" dirty="0"/>
              <a:t>An </a:t>
            </a:r>
            <a:r>
              <a:rPr lang="en-US" dirty="0" err="1"/>
              <a:t>islamophobic</a:t>
            </a:r>
            <a:r>
              <a:rPr lang="en-US" dirty="0"/>
              <a:t> protest organization prominent in the UK in the 2010s.</a:t>
            </a:r>
          </a:p>
          <a:p>
            <a:r>
              <a:rPr lang="en-US" dirty="0" err="1"/>
              <a:t>Romdenh-Romluc</a:t>
            </a:r>
            <a:r>
              <a:rPr lang="en-US" dirty="0"/>
              <a:t> argues that the EDL meets the criteria for communicative HI.</a:t>
            </a:r>
          </a:p>
          <a:p>
            <a:r>
              <a:rPr lang="en-US" dirty="0"/>
              <a:t>On the one hand, their attempts to present their group as a human rights organization don’t gel with the mainstream understanding of what a human rights organization is like.</a:t>
            </a:r>
          </a:p>
          <a:p>
            <a:r>
              <a:rPr lang="en-US" dirty="0"/>
              <a:t>On the other hand, the EDL is largely composed of working-class and impoverished people who have been denied educational opportunities.</a:t>
            </a:r>
          </a:p>
          <a:p>
            <a:r>
              <a:rPr lang="en-US" dirty="0"/>
              <a:t>The working class is a hermeneutically marginalized group in the UK.</a:t>
            </a:r>
          </a:p>
          <a:p>
            <a:r>
              <a:rPr lang="en-US" dirty="0"/>
              <a:t>So, </a:t>
            </a:r>
            <a:r>
              <a:rPr lang="en-US" dirty="0" err="1"/>
              <a:t>Romdenh-Romluc</a:t>
            </a:r>
            <a:r>
              <a:rPr lang="en-US" dirty="0"/>
              <a:t> argues, the EDL look like they can argue that:</a:t>
            </a:r>
          </a:p>
          <a:p>
            <a:pPr lvl="1"/>
            <a:r>
              <a:rPr lang="en-US" dirty="0"/>
              <a:t>The mainstream of society hits a hermeneutical impasse when encountering their claims about being a human rights organization.</a:t>
            </a:r>
          </a:p>
          <a:p>
            <a:pPr lvl="1"/>
            <a:r>
              <a:rPr lang="en-US" dirty="0"/>
              <a:t>The impasse results because of their hermeneutical marginalization </a:t>
            </a:r>
            <a:r>
              <a:rPr lang="en-US" i="1" dirty="0"/>
              <a:t>qua</a:t>
            </a:r>
            <a:r>
              <a:rPr lang="en-US" dirty="0"/>
              <a:t> working-class English people.</a:t>
            </a:r>
          </a:p>
          <a:p>
            <a:r>
              <a:rPr lang="en-US" dirty="0"/>
              <a:t>Ergo, </a:t>
            </a:r>
            <a:r>
              <a:rPr lang="en-US" b="1" i="1" dirty="0"/>
              <a:t>the EDL are subject to communicative HI.</a:t>
            </a:r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C7F74865-117E-EB4C-8784-192C4AFEB5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3556" y="0"/>
            <a:ext cx="3248444" cy="182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462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40B02-736C-C641-81DF-7775B1B7F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Justice for Extremists?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8E3B4-1C19-BE4D-996B-4040F6E44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Just how troubling is this result?</a:t>
            </a:r>
          </a:p>
          <a:p>
            <a:r>
              <a:rPr lang="en-US" dirty="0"/>
              <a:t>This depends on what we owe to subjects of HI.</a:t>
            </a:r>
          </a:p>
          <a:p>
            <a:r>
              <a:rPr lang="en-US" dirty="0"/>
              <a:t>Fricker (2007) writes that in response to HI, we should cultivate an ethical-epistemic virtue she calls </a:t>
            </a:r>
            <a:r>
              <a:rPr lang="en-US" b="1" i="1" dirty="0"/>
              <a:t>hermeneutical justice (HJ)</a:t>
            </a:r>
            <a:r>
              <a:rPr lang="en-US" dirty="0"/>
              <a:t>.</a:t>
            </a:r>
          </a:p>
          <a:p>
            <a:r>
              <a:rPr lang="en-US" dirty="0"/>
              <a:t>This virtue minimally requires granting the benefit of the doubt to the subject regarding the intelligibility of their assertions.</a:t>
            </a:r>
          </a:p>
          <a:p>
            <a:r>
              <a:rPr lang="en-US" dirty="0"/>
              <a:t>But HJ may also require going further to engage with the subject to create shared understandings.</a:t>
            </a:r>
          </a:p>
        </p:txBody>
      </p:sp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id="{93A5F8E8-5F92-5049-99B5-44711BCFA6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9233" y="-312011"/>
            <a:ext cx="2908454" cy="2908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84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ECCE4-B681-0D43-BF6D-191C0C32A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HJ require?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1363C-0102-914B-B6B1-294538EA9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Fricker (2007): Remedy for dismissals of “women’s intuition” is greater acceptance of stereotypically feminine manners of expression.</a:t>
            </a:r>
          </a:p>
          <a:p>
            <a:r>
              <a:rPr lang="en-US" dirty="0"/>
              <a:t>Jenkins (2017): Remedy for sexual assault myths is their replacement by better conceptions of these crimes developed by feminists.</a:t>
            </a:r>
          </a:p>
          <a:p>
            <a:r>
              <a:rPr lang="en-US" dirty="0"/>
              <a:t>HJ appears to require </a:t>
            </a:r>
            <a:r>
              <a:rPr lang="en-US" b="1" i="1" dirty="0"/>
              <a:t>accepting</a:t>
            </a:r>
            <a:r>
              <a:rPr lang="en-US" dirty="0"/>
              <a:t> the marginalized subject’s social interpretations, with the goal of </a:t>
            </a:r>
            <a:r>
              <a:rPr lang="en-US" b="1" i="1" dirty="0"/>
              <a:t>widespread acceptance</a:t>
            </a:r>
            <a:r>
              <a:rPr lang="en-US" dirty="0"/>
              <a:t>.</a:t>
            </a:r>
          </a:p>
          <a:p>
            <a:r>
              <a:rPr lang="en-US" dirty="0"/>
              <a:t>Problem 1: Engaging with extremists can be dangerous.</a:t>
            </a:r>
          </a:p>
          <a:p>
            <a:r>
              <a:rPr lang="en-US" dirty="0"/>
              <a:t>Problem 2: Being required to accept extremist views is absurd.</a:t>
            </a:r>
          </a:p>
          <a:p>
            <a:r>
              <a:rPr lang="en-US" dirty="0" err="1"/>
              <a:t>Romdenh-Romluc</a:t>
            </a:r>
            <a:r>
              <a:rPr lang="en-US" dirty="0"/>
              <a:t> treats this as a </a:t>
            </a:r>
            <a:r>
              <a:rPr lang="en-US" i="1" dirty="0"/>
              <a:t>reductio</a:t>
            </a:r>
            <a:r>
              <a:rPr lang="en-US" dirty="0"/>
              <a:t> of HI.</a:t>
            </a:r>
          </a:p>
        </p:txBody>
      </p:sp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id="{DD3041B9-301B-CB45-B859-0368C291FD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2543" y="0"/>
            <a:ext cx="2022513" cy="202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816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80BE1-42DE-1D40-90AA-1718DF1C3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Reconsidering HJ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6DC93-1162-1F43-8CA7-05E6E0ED454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The virtue of HJ is a palliative, not a cure, given the structural nature of the injustice (Langton 2010).</a:t>
            </a:r>
          </a:p>
          <a:p>
            <a:r>
              <a:rPr lang="en-US" dirty="0"/>
              <a:t>We should, in addition to cultivating this virtue, work to eliminate the conditions for HI.</a:t>
            </a:r>
          </a:p>
          <a:p>
            <a:r>
              <a:rPr lang="en-US" dirty="0"/>
              <a:t>Conceived this way, HJ is a </a:t>
            </a:r>
            <a:r>
              <a:rPr lang="en-US" b="1" i="1" dirty="0"/>
              <a:t>state to be achieved</a:t>
            </a:r>
            <a:r>
              <a:rPr lang="en-US" dirty="0"/>
              <a:t> by eliminating those conditions.</a:t>
            </a:r>
          </a:p>
          <a:p>
            <a:r>
              <a:rPr lang="en-US" dirty="0"/>
              <a:t>One approach: eliminate the hermeneutical impasse.</a:t>
            </a:r>
          </a:p>
          <a:p>
            <a:r>
              <a:rPr lang="en-US" dirty="0"/>
              <a:t>Note that </a:t>
            </a:r>
            <a:r>
              <a:rPr lang="en-US" b="1" i="1" dirty="0"/>
              <a:t>this only requires understanding</a:t>
            </a:r>
            <a:r>
              <a:rPr lang="en-US" b="1" dirty="0"/>
              <a:t> </a:t>
            </a:r>
            <a:r>
              <a:rPr lang="en-US" dirty="0"/>
              <a:t>what the marginalized speaker is trying to convey. We can still disagree on which interpretation is apt.</a:t>
            </a:r>
          </a:p>
          <a:p>
            <a:r>
              <a:rPr lang="en-US" dirty="0"/>
              <a:t>So, HJ does not require that we accept or tolerate the views of extremists.</a:t>
            </a:r>
          </a:p>
          <a:p>
            <a:r>
              <a:rPr lang="en-US" dirty="0"/>
              <a:t>Cf. Pilkington (2016, 24) conducted an ethnographic study of the EDL, wherein she stressed to her interviewees that her “aim was ‘</a:t>
            </a:r>
            <a:r>
              <a:rPr lang="en-US" i="1" dirty="0"/>
              <a:t>to understand</a:t>
            </a:r>
            <a:r>
              <a:rPr lang="en-US" dirty="0"/>
              <a:t>’ rather than represent the movement in a positive or negative light.”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68C26D-9928-FB4C-A758-476AF2F1892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en-US"/>
          </a:p>
        </p:txBody>
      </p:sp>
      <p:pic>
        <p:nvPicPr>
          <p:cNvPr id="5124" name="Picture 4" descr="agree to disagree cartoon">
            <a:extLst>
              <a:ext uri="{FF2B5EF4-FFF2-40B4-BE49-F238E27FC236}">
                <a16:creationId xmlns:a16="http://schemas.microsoft.com/office/drawing/2014/main" id="{6A4CCB48-5FF4-7242-9D26-FDC14A3806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3132" y="1593123"/>
            <a:ext cx="6188868" cy="4935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700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</TotalTime>
  <Words>1284</Words>
  <Application>Microsoft Macintosh PowerPoint</Application>
  <PresentationFormat>Widescreen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Hermeneutical Justice for Extremists?</vt:lpstr>
      <vt:lpstr>The Conundrum</vt:lpstr>
      <vt:lpstr>The Plan</vt:lpstr>
      <vt:lpstr>Hermeneutical Injustice (Fricker 2007)</vt:lpstr>
      <vt:lpstr>Cognitive vs. Communicative (Goetze 2018)</vt:lpstr>
      <vt:lpstr>Marginalized Extremists?</vt:lpstr>
      <vt:lpstr>Justice for Extremists?</vt:lpstr>
      <vt:lpstr>What does HJ require?</vt:lpstr>
      <vt:lpstr>Reconsidering HJ</vt:lpstr>
      <vt:lpstr>Marginalization and Radicalization</vt:lpstr>
      <vt:lpstr>Thanks!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Hermeneutical Justice for Extremists?</dc:title>
  <dc:creator>Trystan Goetze</dc:creator>
  <cp:lastModifiedBy>Trystan Goetze</cp:lastModifiedBy>
  <cp:revision>69</cp:revision>
  <dcterms:created xsi:type="dcterms:W3CDTF">2021-03-11T18:59:21Z</dcterms:created>
  <dcterms:modified xsi:type="dcterms:W3CDTF">2021-06-01T14:33:25Z</dcterms:modified>
</cp:coreProperties>
</file>