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73" r:id="rId3"/>
    <p:sldId id="265" r:id="rId4"/>
    <p:sldId id="266" r:id="rId5"/>
    <p:sldId id="257" r:id="rId6"/>
    <p:sldId id="258" r:id="rId7"/>
    <p:sldId id="259" r:id="rId8"/>
    <p:sldId id="267" r:id="rId9"/>
    <p:sldId id="270" r:id="rId10"/>
    <p:sldId id="271" r:id="rId11"/>
    <p:sldId id="268" r:id="rId12"/>
    <p:sldId id="272" r:id="rId13"/>
    <p:sldId id="261" r:id="rId14"/>
    <p:sldId id="262" r:id="rId15"/>
    <p:sldId id="263" r:id="rId16"/>
    <p:sldId id="264" r:id="rId17"/>
    <p:sldId id="269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F83D5C-77AE-9D41-A2AC-299A48E3DBAB}" v="6" dt="2023-02-14T18:43:18.2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17" autoAdjust="0"/>
    <p:restoredTop sz="94660"/>
  </p:normalViewPr>
  <p:slideViewPr>
    <p:cSldViewPr snapToGrid="0">
      <p:cViewPr varScale="1">
        <p:scale>
          <a:sx n="165" d="100"/>
          <a:sy n="165" d="100"/>
        </p:scale>
        <p:origin x="296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etze, Trystan" userId="44339814-32af-433f-9029-98983d660a77" providerId="ADAL" clId="{9BF83D5C-77AE-9D41-A2AC-299A48E3DBAB}"/>
    <pc:docChg chg="undo custSel addSld modSld">
      <pc:chgData name="Goetze, Trystan" userId="44339814-32af-433f-9029-98983d660a77" providerId="ADAL" clId="{9BF83D5C-77AE-9D41-A2AC-299A48E3DBAB}" dt="2023-02-14T18:44:07.861" v="102" actId="20577"/>
      <pc:docMkLst>
        <pc:docMk/>
      </pc:docMkLst>
      <pc:sldChg chg="modSp mod">
        <pc:chgData name="Goetze, Trystan" userId="44339814-32af-433f-9029-98983d660a77" providerId="ADAL" clId="{9BF83D5C-77AE-9D41-A2AC-299A48E3DBAB}" dt="2023-02-14T18:22:28.891" v="3" actId="1076"/>
        <pc:sldMkLst>
          <pc:docMk/>
          <pc:sldMk cId="1790430729" sldId="268"/>
        </pc:sldMkLst>
        <pc:spChg chg="mod">
          <ac:chgData name="Goetze, Trystan" userId="44339814-32af-433f-9029-98983d660a77" providerId="ADAL" clId="{9BF83D5C-77AE-9D41-A2AC-299A48E3DBAB}" dt="2023-02-14T18:22:18.963" v="0" actId="1076"/>
          <ac:spMkLst>
            <pc:docMk/>
            <pc:sldMk cId="1790430729" sldId="268"/>
            <ac:spMk id="8" creationId="{B42C8559-67F3-CB82-56EC-7509219A5D18}"/>
          </ac:spMkLst>
        </pc:spChg>
        <pc:spChg chg="mod">
          <ac:chgData name="Goetze, Trystan" userId="44339814-32af-433f-9029-98983d660a77" providerId="ADAL" clId="{9BF83D5C-77AE-9D41-A2AC-299A48E3DBAB}" dt="2023-02-14T18:22:21.290" v="1" actId="1076"/>
          <ac:spMkLst>
            <pc:docMk/>
            <pc:sldMk cId="1790430729" sldId="268"/>
            <ac:spMk id="9" creationId="{0EC16053-A78B-3988-08CE-1DEFE4456BA8}"/>
          </ac:spMkLst>
        </pc:spChg>
        <pc:spChg chg="mod">
          <ac:chgData name="Goetze, Trystan" userId="44339814-32af-433f-9029-98983d660a77" providerId="ADAL" clId="{9BF83D5C-77AE-9D41-A2AC-299A48E3DBAB}" dt="2023-02-14T18:22:25.179" v="2" actId="1076"/>
          <ac:spMkLst>
            <pc:docMk/>
            <pc:sldMk cId="1790430729" sldId="268"/>
            <ac:spMk id="10" creationId="{142CBB29-6405-081B-1327-3CFFF00DBE35}"/>
          </ac:spMkLst>
        </pc:spChg>
        <pc:spChg chg="mod">
          <ac:chgData name="Goetze, Trystan" userId="44339814-32af-433f-9029-98983d660a77" providerId="ADAL" clId="{9BF83D5C-77AE-9D41-A2AC-299A48E3DBAB}" dt="2023-02-14T18:22:28.891" v="3" actId="1076"/>
          <ac:spMkLst>
            <pc:docMk/>
            <pc:sldMk cId="1790430729" sldId="268"/>
            <ac:spMk id="11" creationId="{AAA525C8-64CC-6E6E-94A3-27716B745A79}"/>
          </ac:spMkLst>
        </pc:spChg>
      </pc:sldChg>
      <pc:sldChg chg="addSp modSp mod">
        <pc:chgData name="Goetze, Trystan" userId="44339814-32af-433f-9029-98983d660a77" providerId="ADAL" clId="{9BF83D5C-77AE-9D41-A2AC-299A48E3DBAB}" dt="2023-02-14T18:23:57.834" v="28" actId="20577"/>
        <pc:sldMkLst>
          <pc:docMk/>
          <pc:sldMk cId="1394135473" sldId="269"/>
        </pc:sldMkLst>
        <pc:spChg chg="mod">
          <ac:chgData name="Goetze, Trystan" userId="44339814-32af-433f-9029-98983d660a77" providerId="ADAL" clId="{9BF83D5C-77AE-9D41-A2AC-299A48E3DBAB}" dt="2023-02-14T18:23:57.834" v="28" actId="20577"/>
          <ac:spMkLst>
            <pc:docMk/>
            <pc:sldMk cId="1394135473" sldId="269"/>
            <ac:spMk id="3" creationId="{59E61619-0135-B219-1DAA-B1CD4845FB1E}"/>
          </ac:spMkLst>
        </pc:spChg>
        <pc:spChg chg="add mod">
          <ac:chgData name="Goetze, Trystan" userId="44339814-32af-433f-9029-98983d660a77" providerId="ADAL" clId="{9BF83D5C-77AE-9D41-A2AC-299A48E3DBAB}" dt="2023-02-14T18:23:28.591" v="19" actId="1076"/>
          <ac:spMkLst>
            <pc:docMk/>
            <pc:sldMk cId="1394135473" sldId="269"/>
            <ac:spMk id="5" creationId="{F3176832-F8AA-588F-2A5A-9002CB965291}"/>
          </ac:spMkLst>
        </pc:spChg>
        <pc:spChg chg="add mod">
          <ac:chgData name="Goetze, Trystan" userId="44339814-32af-433f-9029-98983d660a77" providerId="ADAL" clId="{9BF83D5C-77AE-9D41-A2AC-299A48E3DBAB}" dt="2023-02-14T18:23:39.724" v="22" actId="1076"/>
          <ac:spMkLst>
            <pc:docMk/>
            <pc:sldMk cId="1394135473" sldId="269"/>
            <ac:spMk id="7" creationId="{35760483-CB4F-9258-B31A-D1ECEDEF9AF0}"/>
          </ac:spMkLst>
        </pc:spChg>
        <pc:spChg chg="add mod">
          <ac:chgData name="Goetze, Trystan" userId="44339814-32af-433f-9029-98983d660a77" providerId="ADAL" clId="{9BF83D5C-77AE-9D41-A2AC-299A48E3DBAB}" dt="2023-02-14T18:23:51.774" v="25" actId="1076"/>
          <ac:spMkLst>
            <pc:docMk/>
            <pc:sldMk cId="1394135473" sldId="269"/>
            <ac:spMk id="8" creationId="{6386500E-BBB4-DBF9-7073-93D95D0DD06B}"/>
          </ac:spMkLst>
        </pc:spChg>
      </pc:sldChg>
      <pc:sldChg chg="addSp delSp modSp new mod setBg modClrScheme chgLayout">
        <pc:chgData name="Goetze, Trystan" userId="44339814-32af-433f-9029-98983d660a77" providerId="ADAL" clId="{9BF83D5C-77AE-9D41-A2AC-299A48E3DBAB}" dt="2023-02-14T18:44:07.861" v="102" actId="20577"/>
        <pc:sldMkLst>
          <pc:docMk/>
          <pc:sldMk cId="1170852314" sldId="273"/>
        </pc:sldMkLst>
        <pc:spChg chg="mod ord">
          <ac:chgData name="Goetze, Trystan" userId="44339814-32af-433f-9029-98983d660a77" providerId="ADAL" clId="{9BF83D5C-77AE-9D41-A2AC-299A48E3DBAB}" dt="2023-02-14T18:44:07.861" v="102" actId="20577"/>
          <ac:spMkLst>
            <pc:docMk/>
            <pc:sldMk cId="1170852314" sldId="273"/>
            <ac:spMk id="2" creationId="{0F1194B5-9DB5-F920-5F4D-96BA463CBDB7}"/>
          </ac:spMkLst>
        </pc:spChg>
        <pc:spChg chg="del mod ord">
          <ac:chgData name="Goetze, Trystan" userId="44339814-32af-433f-9029-98983d660a77" providerId="ADAL" clId="{9BF83D5C-77AE-9D41-A2AC-299A48E3DBAB}" dt="2023-02-14T18:27:10.846" v="60" actId="700"/>
          <ac:spMkLst>
            <pc:docMk/>
            <pc:sldMk cId="1170852314" sldId="273"/>
            <ac:spMk id="3" creationId="{74D7DE80-084B-4CB4-B88E-6964A4F7F109}"/>
          </ac:spMkLst>
        </pc:spChg>
        <pc:spChg chg="add del mod ord">
          <ac:chgData name="Goetze, Trystan" userId="44339814-32af-433f-9029-98983d660a77" providerId="ADAL" clId="{9BF83D5C-77AE-9D41-A2AC-299A48E3DBAB}" dt="2023-02-14T18:27:13.165" v="61"/>
          <ac:spMkLst>
            <pc:docMk/>
            <pc:sldMk cId="1170852314" sldId="273"/>
            <ac:spMk id="4" creationId="{C853A5CA-B56C-9056-8E62-3DB1745AD570}"/>
          </ac:spMkLst>
        </pc:spChg>
        <pc:spChg chg="add del mod ord">
          <ac:chgData name="Goetze, Trystan" userId="44339814-32af-433f-9029-98983d660a77" providerId="ADAL" clId="{9BF83D5C-77AE-9D41-A2AC-299A48E3DBAB}" dt="2023-02-14T18:27:13.165" v="61"/>
          <ac:spMkLst>
            <pc:docMk/>
            <pc:sldMk cId="1170852314" sldId="273"/>
            <ac:spMk id="5" creationId="{239FFAF6-E9EB-4876-70B1-8DB94A3A4ED7}"/>
          </ac:spMkLst>
        </pc:spChg>
        <pc:spChg chg="add del mod">
          <ac:chgData name="Goetze, Trystan" userId="44339814-32af-433f-9029-98983d660a77" providerId="ADAL" clId="{9BF83D5C-77AE-9D41-A2AC-299A48E3DBAB}" dt="2023-02-14T18:27:13.165" v="61"/>
          <ac:spMkLst>
            <pc:docMk/>
            <pc:sldMk cId="1170852314" sldId="273"/>
            <ac:spMk id="6" creationId="{B8551678-016E-1A26-B64F-CDB9BF7738BA}"/>
          </ac:spMkLst>
        </pc:spChg>
        <pc:spChg chg="add del mod">
          <ac:chgData name="Goetze, Trystan" userId="44339814-32af-433f-9029-98983d660a77" providerId="ADAL" clId="{9BF83D5C-77AE-9D41-A2AC-299A48E3DBAB}" dt="2023-02-14T18:27:17.197" v="62" actId="700"/>
          <ac:spMkLst>
            <pc:docMk/>
            <pc:sldMk cId="1170852314" sldId="273"/>
            <ac:spMk id="7" creationId="{8EDEC7A2-DD21-F7E8-F026-D82A018DFC77}"/>
          </ac:spMkLst>
        </pc:spChg>
        <pc:spChg chg="add del mod">
          <ac:chgData name="Goetze, Trystan" userId="44339814-32af-433f-9029-98983d660a77" providerId="ADAL" clId="{9BF83D5C-77AE-9D41-A2AC-299A48E3DBAB}" dt="2023-02-14T18:27:17.197" v="62" actId="700"/>
          <ac:spMkLst>
            <pc:docMk/>
            <pc:sldMk cId="1170852314" sldId="273"/>
            <ac:spMk id="8" creationId="{788D1729-78E1-DB00-54DD-993395CE062D}"/>
          </ac:spMkLst>
        </pc:spChg>
        <pc:spChg chg="add">
          <ac:chgData name="Goetze, Trystan" userId="44339814-32af-433f-9029-98983d660a77" providerId="ADAL" clId="{9BF83D5C-77AE-9D41-A2AC-299A48E3DBAB}" dt="2023-02-14T18:27:24.456" v="63" actId="26606"/>
          <ac:spMkLst>
            <pc:docMk/>
            <pc:sldMk cId="1170852314" sldId="273"/>
            <ac:spMk id="10" creationId="{DAB482FD-C684-4DAA-AC4C-1739F51A98A0}"/>
          </ac:spMkLst>
        </pc:spChg>
        <pc:spChg chg="add mod">
          <ac:chgData name="Goetze, Trystan" userId="44339814-32af-433f-9029-98983d660a77" providerId="ADAL" clId="{9BF83D5C-77AE-9D41-A2AC-299A48E3DBAB}" dt="2023-02-14T18:43:58.807" v="93" actId="113"/>
          <ac:spMkLst>
            <pc:docMk/>
            <pc:sldMk cId="1170852314" sldId="273"/>
            <ac:spMk id="13" creationId="{EDE085F0-D174-E29F-105B-A14B200DE077}"/>
          </ac:spMkLst>
        </pc:spChg>
        <pc:picChg chg="add mod">
          <ac:chgData name="Goetze, Trystan" userId="44339814-32af-433f-9029-98983d660a77" providerId="ADAL" clId="{9BF83D5C-77AE-9D41-A2AC-299A48E3DBAB}" dt="2023-02-14T18:43:11.374" v="67" actId="1076"/>
          <ac:picMkLst>
            <pc:docMk/>
            <pc:sldMk cId="1170852314" sldId="273"/>
            <ac:picMk id="12" creationId="{3AEB93AF-E428-E785-3DCE-B90298B9D8C4}"/>
          </ac:picMkLst>
        </pc:picChg>
        <pc:cxnChg chg="add">
          <ac:chgData name="Goetze, Trystan" userId="44339814-32af-433f-9029-98983d660a77" providerId="ADAL" clId="{9BF83D5C-77AE-9D41-A2AC-299A48E3DBAB}" dt="2023-02-14T18:27:24.456" v="63" actId="26606"/>
          <ac:cxnSpMkLst>
            <pc:docMk/>
            <pc:sldMk cId="1170852314" sldId="273"/>
            <ac:cxnSpMk id="9" creationId="{2DAA738B-EDF5-4694-B25A-3488245BC87C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b813a25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b813a25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fb813a253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fb813a2534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https://www.theverge.com/2022/12/23/23523864/artstation-removing-anti-ai-protest-artwork-censorship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fb813a253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fb813a253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fb813a2534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fb813a2534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fb813a2534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fb813a2534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fb813a2534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fb813a2534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fc146cef4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fc146cef4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327155"/>
            <a:ext cx="7080026" cy="1371601"/>
          </a:xfr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2698755"/>
            <a:ext cx="7080026" cy="78740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838939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410855"/>
            <a:ext cx="7606349" cy="2862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3423941"/>
            <a:ext cx="7766495" cy="407604"/>
          </a:xfr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77012" y="521257"/>
            <a:ext cx="7384010" cy="2644253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3831546"/>
            <a:ext cx="7765322" cy="51185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785186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56328"/>
            <a:ext cx="7765322" cy="265075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3221385"/>
            <a:ext cx="7765322" cy="1126370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5077639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399562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3228265"/>
            <a:ext cx="7765322" cy="111712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1" name="TextBox 10"/>
          <p:cNvSpPr txBox="1"/>
          <p:nvPr/>
        </p:nvSpPr>
        <p:spPr>
          <a:xfrm>
            <a:off x="742950" y="66359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78537" y="219619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887862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1595207"/>
            <a:ext cx="7765322" cy="188387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3487917"/>
            <a:ext cx="776414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190260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457200"/>
            <a:ext cx="7765322" cy="7278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414462"/>
            <a:ext cx="2475738" cy="432197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1928812"/>
            <a:ext cx="2475738" cy="241458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414462"/>
            <a:ext cx="2475738" cy="432197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1928812"/>
            <a:ext cx="2475738" cy="241458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414462"/>
            <a:ext cx="2475738" cy="432197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1928812"/>
            <a:ext cx="2475738" cy="241458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7398139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2" y="1363661"/>
            <a:ext cx="2504979" cy="1385888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50" y="1363661"/>
            <a:ext cx="2504979" cy="1385888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38" y="1363661"/>
            <a:ext cx="2504979" cy="138588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457200"/>
            <a:ext cx="7765322" cy="7278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2928079"/>
            <a:ext cx="2475738" cy="432197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454188"/>
            <a:ext cx="2319276" cy="1202216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3360276"/>
            <a:ext cx="2475738" cy="98312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2928079"/>
            <a:ext cx="2475738" cy="432197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454321"/>
            <a:ext cx="2319276" cy="1206123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6" y="3360276"/>
            <a:ext cx="2475738" cy="98312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2928079"/>
            <a:ext cx="2475738" cy="432197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450824"/>
            <a:ext cx="2319276" cy="1205471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3360274"/>
            <a:ext cx="2475738" cy="983126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7271670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608467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457200"/>
            <a:ext cx="1713365" cy="38862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457200"/>
            <a:ext cx="5937654" cy="38862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6046417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7677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081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4626044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320801"/>
            <a:ext cx="7192913" cy="1371610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2692409"/>
            <a:ext cx="7192913" cy="1130291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711196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299337"/>
            <a:ext cx="3795373" cy="304406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299337"/>
            <a:ext cx="3798499" cy="304406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137547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6" y="1300880"/>
            <a:ext cx="3816804" cy="3111577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64" y="1300880"/>
            <a:ext cx="3816804" cy="31115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376441"/>
            <a:ext cx="3657258" cy="40866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1785103"/>
            <a:ext cx="3657258" cy="255829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376441"/>
            <a:ext cx="3671498" cy="4086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1785103"/>
            <a:ext cx="3671498" cy="255829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2/14/23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433171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7383545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2/14/23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774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457200"/>
            <a:ext cx="2780167" cy="1366439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457200"/>
            <a:ext cx="4808943" cy="38862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1823639"/>
            <a:ext cx="2780167" cy="2519761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162692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49" y="457200"/>
            <a:ext cx="2688125" cy="3903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457442"/>
            <a:ext cx="4451212" cy="1372004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81914" y="572776"/>
            <a:ext cx="2456813" cy="3684617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1829445"/>
            <a:ext cx="4451212" cy="2532101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4097597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457200"/>
            <a:ext cx="7765322" cy="72783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299337"/>
            <a:ext cx="7765322" cy="30440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4412457"/>
            <a:ext cx="500464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651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11513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40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3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5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4.jp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20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5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uturamaworldsoftomorrow.gamepedia.com/Burglar_Bender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unknown">
            <a:extLst>
              <a:ext uri="{FF2B5EF4-FFF2-40B4-BE49-F238E27FC236}">
                <a16:creationId xmlns:a16="http://schemas.microsoft.com/office/drawing/2014/main" id="{BF602B37-62E6-0433-CBA8-8483CAE5D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45" y="2367476"/>
            <a:ext cx="1219475" cy="12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known">
            <a:extLst>
              <a:ext uri="{FF2B5EF4-FFF2-40B4-BE49-F238E27FC236}">
                <a16:creationId xmlns:a16="http://schemas.microsoft.com/office/drawing/2014/main" id="{31679088-CD15-E52A-6172-ECF9C8EEC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997" y="141353"/>
            <a:ext cx="1219475" cy="12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6F0A883-8E4C-DEB5-EEFA-FA7E10EB3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25" y="1108789"/>
            <a:ext cx="1219475" cy="12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known">
            <a:extLst>
              <a:ext uri="{FF2B5EF4-FFF2-40B4-BE49-F238E27FC236}">
                <a16:creationId xmlns:a16="http://schemas.microsoft.com/office/drawing/2014/main" id="{199CA6E1-9894-DE13-EA7A-5B737488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706" y="1108789"/>
            <a:ext cx="1219474" cy="12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0F06424-EB26-2096-4430-D6F63B67E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973" y="3251388"/>
            <a:ext cx="1219475" cy="12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Is AI Art Theft?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dirty="0"/>
              <a:t>Trystan S. Goetze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Harvard University</a:t>
            </a:r>
            <a:endParaRPr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9DEAA99-72B6-4D74-DC7D-873C82DA6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4" y="4044087"/>
            <a:ext cx="1219475" cy="12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">
            <a:extLst>
              <a:ext uri="{FF2B5EF4-FFF2-40B4-BE49-F238E27FC236}">
                <a16:creationId xmlns:a16="http://schemas.microsoft.com/office/drawing/2014/main" id="{B360C27E-B91A-9C5B-9647-26FEDC1C5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303" y="3586951"/>
            <a:ext cx="1219475" cy="12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">
            <a:extLst>
              <a:ext uri="{FF2B5EF4-FFF2-40B4-BE49-F238E27FC236}">
                <a16:creationId xmlns:a16="http://schemas.microsoft.com/office/drawing/2014/main" id="{922E8AC6-F45A-E531-5C0F-12F92640E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7" y="164786"/>
            <a:ext cx="1219474" cy="12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Output">
            <a:extLst>
              <a:ext uri="{FF2B5EF4-FFF2-40B4-BE49-F238E27FC236}">
                <a16:creationId xmlns:a16="http://schemas.microsoft.com/office/drawing/2014/main" id="{C57F968B-7E56-7DAC-8724-2F267E7FF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643" y="2641651"/>
            <a:ext cx="1219474" cy="12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">
            <a:extLst>
              <a:ext uri="{FF2B5EF4-FFF2-40B4-BE49-F238E27FC236}">
                <a16:creationId xmlns:a16="http://schemas.microsoft.com/office/drawing/2014/main" id="{D87D5AEB-FD2B-B7D1-4100-0F22DCFA1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866" y="169263"/>
            <a:ext cx="1214997" cy="121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">
            <a:extLst>
              <a:ext uri="{FF2B5EF4-FFF2-40B4-BE49-F238E27FC236}">
                <a16:creationId xmlns:a16="http://schemas.microsoft.com/office/drawing/2014/main" id="{92C1D594-9B54-8C08-9D70-4045F30A1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489" y="4155839"/>
            <a:ext cx="1214997" cy="121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21328-B1BD-DC36-6FCA-9A6ACD72F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Back to the scene of the crime…</a:t>
            </a:r>
          </a:p>
        </p:txBody>
      </p:sp>
      <p:pic>
        <p:nvPicPr>
          <p:cNvPr id="1026" name="Picture 2" descr="Watch: Raccoon 'bandit' evicted from trash can by Michigan police - UPI.com">
            <a:extLst>
              <a:ext uri="{FF2B5EF4-FFF2-40B4-BE49-F238E27FC236}">
                <a16:creationId xmlns:a16="http://schemas.microsoft.com/office/drawing/2014/main" id="{37567933-89B2-F347-5A97-C6C892644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156" y="1766833"/>
            <a:ext cx="4823688" cy="230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498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5D127-BD7F-D1B3-5B36-0CF8FAD0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Does AI Steal Art?</a:t>
            </a:r>
          </a:p>
        </p:txBody>
      </p:sp>
      <p:pic>
        <p:nvPicPr>
          <p:cNvPr id="4098" name="Picture 2" descr="Online Seminar on “AI &amp; Criminal Law: Human-Robot Interaction&quot; - All the  news">
            <a:extLst>
              <a:ext uri="{FF2B5EF4-FFF2-40B4-BE49-F238E27FC236}">
                <a16:creationId xmlns:a16="http://schemas.microsoft.com/office/drawing/2014/main" id="{43905D7D-F819-7320-E76E-69BC29758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6"/>
          <a:stretch/>
        </p:blipFill>
        <p:spPr bwMode="auto">
          <a:xfrm>
            <a:off x="3217004" y="1017725"/>
            <a:ext cx="2060264" cy="234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A5322E8-A01E-C9AF-1357-885EC4E92708}"/>
              </a:ext>
            </a:extLst>
          </p:cNvPr>
          <p:cNvGrpSpPr/>
          <p:nvPr/>
        </p:nvGrpSpPr>
        <p:grpSpPr>
          <a:xfrm>
            <a:off x="5749151" y="618073"/>
            <a:ext cx="1871648" cy="1682810"/>
            <a:chOff x="5900432" y="2206709"/>
            <a:chExt cx="2413136" cy="2169665"/>
          </a:xfrm>
        </p:grpSpPr>
        <p:pic>
          <p:nvPicPr>
            <p:cNvPr id="18" name="Picture 17" descr="Text, letter&#10;&#10;Description automatically generated">
              <a:extLst>
                <a:ext uri="{FF2B5EF4-FFF2-40B4-BE49-F238E27FC236}">
                  <a16:creationId xmlns:a16="http://schemas.microsoft.com/office/drawing/2014/main" id="{466C6EC0-5CC9-8A62-8FAB-8C8BA012E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0433" y="2206709"/>
              <a:ext cx="2413135" cy="498676"/>
            </a:xfrm>
            <a:prstGeom prst="rect">
              <a:avLst/>
            </a:prstGeom>
          </p:spPr>
        </p:pic>
        <p:pic>
          <p:nvPicPr>
            <p:cNvPr id="4100" name="Picture 4" descr="Image">
              <a:extLst>
                <a:ext uri="{FF2B5EF4-FFF2-40B4-BE49-F238E27FC236}">
                  <a16:creationId xmlns:a16="http://schemas.microsoft.com/office/drawing/2014/main" id="{BEE90A27-747F-D101-2250-2FA0292C2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432" y="2705385"/>
              <a:ext cx="2413135" cy="1670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BA1B9F1-9694-052F-515C-1EE57387D070}"/>
              </a:ext>
            </a:extLst>
          </p:cNvPr>
          <p:cNvSpPr txBox="1"/>
          <p:nvPr/>
        </p:nvSpPr>
        <p:spPr>
          <a:xfrm>
            <a:off x="3450283" y="1527046"/>
            <a:ext cx="15937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effectLst>
                  <a:glow rad="101600">
                    <a:srgbClr val="7030A0">
                      <a:alpha val="60000"/>
                    </a:srgbClr>
                  </a:glow>
                </a:effectLst>
              </a:rPr>
              <a:t>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7FE4AE-EB3A-4134-C639-143EF29409A9}"/>
              </a:ext>
            </a:extLst>
          </p:cNvPr>
          <p:cNvSpPr txBox="1"/>
          <p:nvPr/>
        </p:nvSpPr>
        <p:spPr>
          <a:xfrm>
            <a:off x="7180087" y="1848326"/>
            <a:ext cx="646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92D050"/>
                </a:solidFill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✓</a:t>
            </a:r>
          </a:p>
        </p:txBody>
      </p:sp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02972D08-2938-CB59-2ED2-F3B83EB16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9243" y="2881419"/>
            <a:ext cx="3001206" cy="9567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78C7066-6DC4-4A45-6B8C-9755179B5A02}"/>
              </a:ext>
            </a:extLst>
          </p:cNvPr>
          <p:cNvSpPr txBox="1"/>
          <p:nvPr/>
        </p:nvSpPr>
        <p:spPr>
          <a:xfrm>
            <a:off x="8182572" y="3359806"/>
            <a:ext cx="646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92D050"/>
                </a:solidFill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✓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BA8913-EC39-74B3-D464-910CA374557D}"/>
              </a:ext>
            </a:extLst>
          </p:cNvPr>
          <p:cNvSpPr txBox="1"/>
          <p:nvPr/>
        </p:nvSpPr>
        <p:spPr>
          <a:xfrm>
            <a:off x="3642185" y="3689481"/>
            <a:ext cx="14526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effectLst>
                  <a:glow rad="101600">
                    <a:srgbClr val="7030A0">
                      <a:alpha val="60000"/>
                    </a:srgbClr>
                  </a:glow>
                </a:effectLst>
              </a:rPr>
              <a:t>🤔</a:t>
            </a:r>
          </a:p>
        </p:txBody>
      </p:sp>
      <p:sp>
        <p:nvSpPr>
          <p:cNvPr id="6" name="Google Shape;98;p18">
            <a:extLst>
              <a:ext uri="{FF2B5EF4-FFF2-40B4-BE49-F238E27FC236}">
                <a16:creationId xmlns:a16="http://schemas.microsoft.com/office/drawing/2014/main" id="{D4FA9A86-271E-1551-B428-0EC7DB6E72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8006" y="1167801"/>
            <a:ext cx="4000500" cy="34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/>
              <a:t>Heist</a:t>
            </a:r>
            <a:endParaRPr lang="en-US" sz="18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/>
              <a:t>Plagiarism</a:t>
            </a:r>
            <a:endParaRPr lang="en-US" sz="18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/>
              <a:t>Style Theft</a:t>
            </a:r>
            <a:endParaRPr lang="en-US" sz="18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 err="1"/>
              <a:t>Labour</a:t>
            </a:r>
            <a:r>
              <a:rPr lang="en-US" sz="1800" b="1" dirty="0"/>
              <a:t> Theft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2C8559-67F3-CB82-56EC-7509219A5D18}"/>
              </a:ext>
            </a:extLst>
          </p:cNvPr>
          <p:cNvSpPr txBox="1"/>
          <p:nvPr/>
        </p:nvSpPr>
        <p:spPr>
          <a:xfrm>
            <a:off x="35116" y="1251580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101600">
                    <a:srgbClr val="7030A0">
                      <a:alpha val="60000"/>
                    </a:srgbClr>
                  </a:glow>
                </a:effectLst>
              </a:rPr>
              <a:t>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C16053-A78B-3988-08CE-1DEFE4456BA8}"/>
              </a:ext>
            </a:extLst>
          </p:cNvPr>
          <p:cNvSpPr txBox="1"/>
          <p:nvPr/>
        </p:nvSpPr>
        <p:spPr>
          <a:xfrm>
            <a:off x="43422" y="1593157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2CBB29-6405-081B-1327-3CFFF00DBE35}"/>
              </a:ext>
            </a:extLst>
          </p:cNvPr>
          <p:cNvSpPr txBox="1"/>
          <p:nvPr/>
        </p:nvSpPr>
        <p:spPr>
          <a:xfrm>
            <a:off x="59161" y="2007622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A525C8-64CC-6E6E-94A3-27716B745A79}"/>
              </a:ext>
            </a:extLst>
          </p:cNvPr>
          <p:cNvSpPr txBox="1"/>
          <p:nvPr/>
        </p:nvSpPr>
        <p:spPr>
          <a:xfrm>
            <a:off x="44599" y="2524565"/>
            <a:ext cx="537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>
                  <a:glow rad="101600">
                    <a:srgbClr val="7030A0">
                      <a:alpha val="60000"/>
                    </a:srgbClr>
                  </a:glow>
                </a:effectLst>
              </a:rPr>
              <a:t>❓</a:t>
            </a:r>
          </a:p>
        </p:txBody>
      </p:sp>
    </p:spTree>
    <p:extLst>
      <p:ext uri="{BB962C8B-B14F-4D97-AF65-F5344CB8AC3E}">
        <p14:creationId xmlns:p14="http://schemas.microsoft.com/office/powerpoint/2010/main" val="179043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8" grpId="0"/>
      <p:bldP spid="31" grpId="0"/>
      <p:bldP spid="6" grpId="0" uiExpand="1" build="p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E5B8A-A164-2BF8-B626-B64001FDA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A Feminist Pragmatist Approach to Computer Ethics</a:t>
            </a:r>
          </a:p>
        </p:txBody>
      </p:sp>
      <p:sp>
        <p:nvSpPr>
          <p:cNvPr id="5" name="Google Shape;98;p18">
            <a:extLst>
              <a:ext uri="{FF2B5EF4-FFF2-40B4-BE49-F238E27FC236}">
                <a16:creationId xmlns:a16="http://schemas.microsoft.com/office/drawing/2014/main" id="{FA38FADD-50AF-28C9-6C69-5798BE2822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150" y="1152525"/>
            <a:ext cx="4148740" cy="34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/>
              <a:t>James Moor argues new technologies create new possibilities for action.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/>
              <a:t>These new possibilities give rise to gaps in our norms.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/>
              <a:t>Moor argues that we should fill these gaps with philosophical reflection.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/>
              <a:t>I follow the feminist pragmatist approach illustrated by Nancy McHugh: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1800" dirty="0"/>
              <a:t>Centre the lived experiences of those resisting the negative impacts of technology.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sz="1800" dirty="0"/>
          </a:p>
        </p:txBody>
      </p:sp>
      <p:pic>
        <p:nvPicPr>
          <p:cNvPr id="4098" name="Picture 2" descr="James MOOR | Ph.D. | Dartmouth College, NH | Department of Philosophy">
            <a:extLst>
              <a:ext uri="{FF2B5EF4-FFF2-40B4-BE49-F238E27FC236}">
                <a16:creationId xmlns:a16="http://schemas.microsoft.com/office/drawing/2014/main" id="{675BAAE0-881C-830F-8B51-DD553A51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999" y="1152525"/>
            <a:ext cx="1222484" cy="122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and white photo of a document&#10;&#10;Description automatically generated with low confidence">
            <a:extLst>
              <a:ext uri="{FF2B5EF4-FFF2-40B4-BE49-F238E27FC236}">
                <a16:creationId xmlns:a16="http://schemas.microsoft.com/office/drawing/2014/main" id="{8AFB0404-1DA6-BE2B-A272-C3360E478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796" y="1152525"/>
            <a:ext cx="2338611" cy="3590112"/>
          </a:xfrm>
          <a:prstGeom prst="rect">
            <a:avLst/>
          </a:prstGeom>
        </p:spPr>
      </p:pic>
      <p:pic>
        <p:nvPicPr>
          <p:cNvPr id="4100" name="Picture 4" descr="Picture">
            <a:extLst>
              <a:ext uri="{FF2B5EF4-FFF2-40B4-BE49-F238E27FC236}">
                <a16:creationId xmlns:a16="http://schemas.microsoft.com/office/drawing/2014/main" id="{E5A3C689-9635-421F-76DC-6E410BE15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999" y="1152525"/>
            <a:ext cx="1222484" cy="162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0A2F96B-6B46-3401-4754-70A85284C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889" y="1152525"/>
            <a:ext cx="2346517" cy="312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2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Labour and Creative Property</a:t>
            </a: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00"/>
              </a:spcAft>
              <a:buNone/>
            </a:pPr>
            <a:r>
              <a:rPr lang="en" sz="1600" dirty="0"/>
              <a:t>Some artists argue by analogy to theft of physical labour.</a:t>
            </a: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600" dirty="0"/>
              <a:t>Locke: we are self-owners.</a:t>
            </a: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/>
              <a:t>Because we own ourselves, we own our labour.</a:t>
            </a: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/>
              <a:t>Because our labour is mixed with the products thereof, we own those products.</a:t>
            </a: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/>
              <a:t>Diderot: because the mind is the self, the labour of the mind confers an even more fundamental property right.</a:t>
            </a: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dirty="0"/>
              <a:t>Don’t human artists also “steal” from one another?</a:t>
            </a:r>
            <a:endParaRPr sz="1600" dirty="0"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7975" y="1152475"/>
            <a:ext cx="2046400" cy="236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6775" y="1152475"/>
            <a:ext cx="1905537" cy="236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7971" y="3861175"/>
            <a:ext cx="753325" cy="81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3827" y="3861175"/>
            <a:ext cx="565799" cy="81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83025" y="3861163"/>
            <a:ext cx="849274" cy="84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8">
            <a:alphaModFix/>
          </a:blip>
          <a:srcRect b="11777"/>
          <a:stretch/>
        </p:blipFill>
        <p:spPr>
          <a:xfrm>
            <a:off x="4702398" y="3861163"/>
            <a:ext cx="1072500" cy="94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28246" y="3949563"/>
            <a:ext cx="565800" cy="672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 rotWithShape="1">
          <a:blip r:embed="rId10">
            <a:alphaModFix/>
          </a:blip>
          <a:srcRect l="22586" t="15341" r="20750" b="4085"/>
          <a:stretch/>
        </p:blipFill>
        <p:spPr>
          <a:xfrm>
            <a:off x="7957448" y="3861163"/>
            <a:ext cx="1000499" cy="94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24136" y="933519"/>
            <a:ext cx="2739800" cy="2723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18"/>
          <p:cNvCxnSpPr>
            <a:cxnSpLocks/>
          </p:cNvCxnSpPr>
          <p:nvPr/>
        </p:nvCxnSpPr>
        <p:spPr>
          <a:xfrm>
            <a:off x="5822326" y="4310755"/>
            <a:ext cx="671809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6" name="Google Shape;106;p18"/>
          <p:cNvCxnSpPr>
            <a:cxnSpLocks/>
          </p:cNvCxnSpPr>
          <p:nvPr/>
        </p:nvCxnSpPr>
        <p:spPr>
          <a:xfrm>
            <a:off x="7233090" y="4326955"/>
            <a:ext cx="690244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C6632218-E8F5-B27A-47B7-60E9FE180295}"/>
              </a:ext>
            </a:extLst>
          </p:cNvPr>
          <p:cNvGrpSpPr/>
          <p:nvPr/>
        </p:nvGrpSpPr>
        <p:grpSpPr>
          <a:xfrm>
            <a:off x="4416026" y="1295502"/>
            <a:ext cx="4572000" cy="2083615"/>
            <a:chOff x="4479363" y="1331299"/>
            <a:chExt cx="4572000" cy="2083615"/>
          </a:xfrm>
        </p:grpSpPr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F7965479-3AFE-D713-9DF5-5F6F5C2D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79363" y="2148397"/>
              <a:ext cx="4572000" cy="1266517"/>
            </a:xfrm>
            <a:prstGeom prst="rect">
              <a:avLst/>
            </a:prstGeom>
          </p:spPr>
        </p:pic>
        <p:pic>
          <p:nvPicPr>
            <p:cNvPr id="8" name="Picture 7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55FA65AE-7FEC-513A-D45E-A1769C439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79363" y="1331299"/>
              <a:ext cx="4572000" cy="81709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Colonialism</a:t>
            </a:r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47545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Difference in speed and scale is morally significant.</a:t>
            </a: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/>
              <a:t>Compare: sustainable timber vs. clear-cutting.</a:t>
            </a: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/>
              <a:t>A single human artist works much more slowly and from far fewer references than AI.</a:t>
            </a: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/>
              <a:t>Zuboff: tech ventures deploy a “conquest pattern” identical to colonial extraction.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/>
              <a:t>The kind of theft at issue now? Plunder.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/>
              <a:t>P</a:t>
            </a:r>
            <a:r>
              <a:rPr lang="en-US" sz="1600" dirty="0"/>
              <a:t>l</a:t>
            </a:r>
            <a:r>
              <a:rPr lang="en" sz="1600" dirty="0"/>
              <a:t>under of the artistic community (especially marginalized artists), and of our self expression.</a:t>
            </a:r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2698" y="1201474"/>
            <a:ext cx="1873013" cy="124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3175" y="1201475"/>
            <a:ext cx="1918769" cy="124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4600" y="2931123"/>
            <a:ext cx="881221" cy="133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2698" y="2933841"/>
            <a:ext cx="859925" cy="133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97798" y="2933841"/>
            <a:ext cx="859921" cy="132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3B46FC-8129-FA50-5B4B-F072B0818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696" y="3049022"/>
            <a:ext cx="1032056" cy="116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Implications for AI Development</a:t>
            </a:r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If AI art is theft, then so are:</a:t>
            </a:r>
            <a:endParaRPr sz="1800" dirty="0"/>
          </a:p>
          <a:p>
            <a:pPr lvl="0" algn="l" rtl="0">
              <a:spcBef>
                <a:spcPts val="120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v"/>
            </a:pPr>
            <a:r>
              <a:rPr lang="en" sz="1800" dirty="0"/>
              <a:t>Natural language generation (GPT)</a:t>
            </a:r>
            <a:endParaRPr sz="1800" dirty="0"/>
          </a:p>
          <a:p>
            <a:pPr lvl="0" algn="l" rtl="0">
              <a:spcBef>
                <a:spcPts val="100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v"/>
            </a:pPr>
            <a:r>
              <a:rPr lang="en" sz="1800" dirty="0"/>
              <a:t>Code generation (GitHub Copilot)</a:t>
            </a:r>
            <a:endParaRPr sz="1800" dirty="0"/>
          </a:p>
          <a:p>
            <a:pPr lvl="0" algn="l" rtl="0">
              <a:spcBef>
                <a:spcPts val="100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v"/>
            </a:pPr>
            <a:r>
              <a:rPr lang="en" sz="1800" dirty="0"/>
              <a:t>Music generation (Google Magenta)</a:t>
            </a:r>
            <a:endParaRPr sz="1800" dirty="0"/>
          </a:p>
          <a:p>
            <a:pPr lvl="0" algn="l" rtl="0">
              <a:spcBef>
                <a:spcPts val="100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v"/>
            </a:pPr>
            <a:r>
              <a:rPr lang="en" sz="1800" dirty="0"/>
              <a:t>Etc.</a:t>
            </a:r>
            <a:endParaRPr sz="1800" dirty="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 dirty="0"/>
              <a:t>Other kinds of AI also involve huge datasets of creative work (e.g. natural language understanding).</a:t>
            </a: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 dirty="0"/>
              <a:t>These may also be theft.</a:t>
            </a:r>
            <a:endParaRPr sz="1800" dirty="0"/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102" y="1130005"/>
            <a:ext cx="3760952" cy="11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 rotWithShape="1">
          <a:blip r:embed="rId4">
            <a:alphaModFix/>
          </a:blip>
          <a:srcRect l="16931" t="21036" r="26478" b="29313"/>
          <a:stretch/>
        </p:blipFill>
        <p:spPr>
          <a:xfrm>
            <a:off x="5759100" y="2369813"/>
            <a:ext cx="2562100" cy="94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 rotWithShape="1">
          <a:blip r:embed="rId5">
            <a:alphaModFix/>
          </a:blip>
          <a:srcRect t="22283" b="22021"/>
          <a:stretch/>
        </p:blipFill>
        <p:spPr>
          <a:xfrm>
            <a:off x="4641550" y="3403757"/>
            <a:ext cx="2562100" cy="950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From Locke, Diderot, Zuboff, et al.: generative AI is theft of creative labour.</a:t>
            </a:r>
            <a:endParaRPr sz="18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dirty="0"/>
              <a:t>What to do?</a:t>
            </a:r>
            <a:endParaRPr sz="1800" dirty="0"/>
          </a:p>
          <a:p>
            <a:pPr lvl="0" algn="l" rtl="0">
              <a:spcBef>
                <a:spcPts val="120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v"/>
            </a:pPr>
            <a:r>
              <a:rPr lang="en" sz="1800" dirty="0"/>
              <a:t>Data subjects opt out as a default</a:t>
            </a:r>
            <a:endParaRPr sz="1800" dirty="0"/>
          </a:p>
          <a:p>
            <a:pPr lvl="0" algn="l" rtl="0">
              <a:spcBef>
                <a:spcPts val="100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v"/>
            </a:pPr>
            <a:r>
              <a:rPr lang="en" sz="1800" dirty="0"/>
              <a:t>More conscious data curation</a:t>
            </a:r>
            <a:endParaRPr sz="1800" dirty="0"/>
          </a:p>
          <a:p>
            <a:pPr lvl="0" algn="l" rtl="0">
              <a:spcBef>
                <a:spcPts val="100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v"/>
            </a:pPr>
            <a:r>
              <a:rPr lang="en" sz="1800" dirty="0"/>
              <a:t>Compensation for data subjects</a:t>
            </a:r>
            <a:endParaRPr sz="1800" dirty="0"/>
          </a:p>
          <a:p>
            <a:pPr lvl="0" algn="l" rtl="0">
              <a:spcBef>
                <a:spcPts val="1000"/>
              </a:spcBef>
              <a:spcAft>
                <a:spcPts val="500"/>
              </a:spcAft>
              <a:buSzPts val="1400"/>
              <a:buFont typeface="Wingdings" panose="05000000000000000000" pitchFamily="2" charset="2"/>
              <a:buChar char="v"/>
            </a:pPr>
            <a:r>
              <a:rPr lang="en" sz="1800" dirty="0"/>
              <a:t>Techniques that don’t require datasets that are quite as massive.</a:t>
            </a:r>
          </a:p>
          <a:p>
            <a:pPr lvl="0" algn="l" rtl="0">
              <a:spcBef>
                <a:spcPts val="500"/>
              </a:spcBef>
              <a:spcAft>
                <a:spcPts val="1000"/>
              </a:spcAft>
              <a:buSzPts val="1400"/>
              <a:buFont typeface="Wingdings" panose="05000000000000000000" pitchFamily="2" charset="2"/>
              <a:buChar char="v"/>
            </a:pPr>
            <a:r>
              <a:rPr lang="en" sz="1800" dirty="0"/>
              <a:t>Serious consideration of whether automating creativity is desirable.</a:t>
            </a:r>
            <a:endParaRPr sz="1800" dirty="0"/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6207" y="231962"/>
            <a:ext cx="2319151" cy="154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6804" y="1848334"/>
            <a:ext cx="832929" cy="126767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lumMod val="40000"/>
                <a:lumOff val="60000"/>
                <a:alpha val="60000"/>
              </a:schemeClr>
            </a:glow>
          </a:effectLst>
        </p:spPr>
      </p:pic>
      <p:pic>
        <p:nvPicPr>
          <p:cNvPr id="139" name="Google Shape;13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4208" y="2103977"/>
            <a:ext cx="1160277" cy="7563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Google Shape;140;p21"/>
          <p:cNvGrpSpPr/>
          <p:nvPr/>
        </p:nvGrpSpPr>
        <p:grpSpPr>
          <a:xfrm>
            <a:off x="4818670" y="3527989"/>
            <a:ext cx="1396777" cy="1411827"/>
            <a:chOff x="7585150" y="3504463"/>
            <a:chExt cx="1396777" cy="1411827"/>
          </a:xfrm>
        </p:grpSpPr>
        <p:pic>
          <p:nvPicPr>
            <p:cNvPr id="141" name="Google Shape;141;p21"/>
            <p:cNvPicPr preferRelativeResize="0"/>
            <p:nvPr/>
          </p:nvPicPr>
          <p:blipFill rotWithShape="1">
            <a:blip r:embed="rId6">
              <a:alphaModFix amt="50000"/>
            </a:blip>
            <a:srcRect l="1899" r="-12998"/>
            <a:stretch/>
          </p:blipFill>
          <p:spPr>
            <a:xfrm>
              <a:off x="7585150" y="3504463"/>
              <a:ext cx="1325824" cy="1193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21"/>
            <p:cNvPicPr preferRelativeResize="0"/>
            <p:nvPr/>
          </p:nvPicPr>
          <p:blipFill>
            <a:blip r:embed="rId6">
              <a:alphaModFix amt="75000"/>
            </a:blip>
            <a:stretch>
              <a:fillRect/>
            </a:stretch>
          </p:blipFill>
          <p:spPr>
            <a:xfrm>
              <a:off x="7813112" y="3807675"/>
              <a:ext cx="1002301" cy="1002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150500" y="4084863"/>
              <a:ext cx="831427" cy="8314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0" name="Picture 2" descr="Dartmouth researchers develop a painting robot | The Horizons Tracker">
            <a:extLst>
              <a:ext uri="{FF2B5EF4-FFF2-40B4-BE49-F238E27FC236}">
                <a16:creationId xmlns:a16="http://schemas.microsoft.com/office/drawing/2014/main" id="{5492E294-5FD0-5749-6C9E-F59E098E1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007" y="3086951"/>
            <a:ext cx="2043880" cy="180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8FF2D-1903-8F3F-569B-FBACC55A5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Thanks!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61619-0135-B219-1DAA-B1CD4845FB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-1371600">
              <a:spcAft>
                <a:spcPts val="600"/>
              </a:spcAft>
              <a:buNone/>
            </a:pPr>
            <a:r>
              <a:rPr lang="en-US" b="1" dirty="0"/>
              <a:t>	Contact</a:t>
            </a:r>
            <a:r>
              <a:rPr lang="en-US" dirty="0"/>
              <a:t>:</a:t>
            </a:r>
          </a:p>
          <a:p>
            <a:pPr marL="139700" indent="-1371600">
              <a:spcAft>
                <a:spcPts val="1200"/>
              </a:spcAft>
              <a:buNone/>
            </a:pPr>
            <a:r>
              <a:rPr lang="en-US" dirty="0"/>
              <a:t>		</a:t>
            </a:r>
            <a:r>
              <a:rPr lang="en-US" dirty="0" err="1"/>
              <a:t>tgoetze@fas.harvard.edu</a:t>
            </a:r>
            <a:endParaRPr lang="en-US" dirty="0"/>
          </a:p>
          <a:p>
            <a:pPr marL="139700" indent="-1371600">
              <a:spcAft>
                <a:spcPts val="600"/>
              </a:spcAft>
              <a:buNone/>
            </a:pPr>
            <a:r>
              <a:rPr lang="en-US" b="1" dirty="0"/>
              <a:t>	My website</a:t>
            </a:r>
            <a:r>
              <a:rPr lang="en-US" dirty="0"/>
              <a:t>:</a:t>
            </a:r>
          </a:p>
          <a:p>
            <a:pPr marL="139700" indent="-1371600">
              <a:spcAft>
                <a:spcPts val="1200"/>
              </a:spcAft>
              <a:buNone/>
            </a:pPr>
            <a:r>
              <a:rPr lang="en-US" dirty="0"/>
              <a:t>		https://www.trystangoetze.ca/</a:t>
            </a:r>
          </a:p>
          <a:p>
            <a:pPr marL="139700" indent="-1371600">
              <a:spcAft>
                <a:spcPts val="600"/>
              </a:spcAft>
              <a:buNone/>
            </a:pPr>
            <a:r>
              <a:rPr lang="en-US" b="1" dirty="0"/>
              <a:t>	Follow me on Mastodon</a:t>
            </a:r>
            <a:r>
              <a:rPr lang="en-US" dirty="0"/>
              <a:t>:</a:t>
            </a:r>
          </a:p>
          <a:p>
            <a:pPr marL="139700" indent="-1371600">
              <a:spcAft>
                <a:spcPts val="1200"/>
              </a:spcAft>
              <a:buNone/>
            </a:pPr>
            <a:r>
              <a:rPr lang="en-US" dirty="0"/>
              <a:t>		@ErrantCanadian@zirk.us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5FBDF9-E4E8-6387-BED7-DABFEB6D771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32400" y="1017725"/>
            <a:ext cx="3999900" cy="3416400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900" b="1" dirty="0"/>
              <a:t>Bibliography</a:t>
            </a:r>
            <a:endParaRPr lang="en-US" sz="900" dirty="0"/>
          </a:p>
          <a:p>
            <a:pPr marL="139700" indent="-457200">
              <a:spcAft>
                <a:spcPts val="200"/>
              </a:spcAft>
              <a:buNone/>
            </a:pPr>
            <a:r>
              <a:rPr lang="en-US" sz="900" dirty="0" err="1">
                <a:effectLst/>
              </a:rPr>
              <a:t>Carlini</a:t>
            </a:r>
            <a:r>
              <a:rPr lang="en-US" sz="900" dirty="0">
                <a:effectLst/>
              </a:rPr>
              <a:t>, N., J. Hayes, M. Nasr, et al. 2023. “Extracting Training Data from Diffusion Models.” </a:t>
            </a:r>
            <a:r>
              <a:rPr lang="en-US" sz="900" dirty="0" err="1">
                <a:effectLst/>
              </a:rPr>
              <a:t>arXiv</a:t>
            </a:r>
            <a:r>
              <a:rPr lang="en-US" sz="900" dirty="0">
                <a:effectLst/>
              </a:rPr>
              <a:t>.</a:t>
            </a:r>
          </a:p>
          <a:p>
            <a:pPr marL="139700" indent="-457200">
              <a:spcAft>
                <a:spcPts val="200"/>
              </a:spcAft>
              <a:buNone/>
            </a:pPr>
            <a:r>
              <a:rPr lang="en-US" sz="900" dirty="0" err="1">
                <a:effectLst/>
              </a:rPr>
              <a:t>Couldry</a:t>
            </a:r>
            <a:r>
              <a:rPr lang="en-US" sz="900" dirty="0">
                <a:effectLst/>
              </a:rPr>
              <a:t>, N., and U. </a:t>
            </a:r>
            <a:r>
              <a:rPr lang="en-US" sz="900" dirty="0" err="1">
                <a:effectLst/>
              </a:rPr>
              <a:t>Mejias</a:t>
            </a:r>
            <a:r>
              <a:rPr lang="en-US" sz="900" dirty="0">
                <a:effectLst/>
              </a:rPr>
              <a:t>. 2019. </a:t>
            </a:r>
            <a:r>
              <a:rPr lang="en-US" sz="900" i="1" dirty="0">
                <a:effectLst/>
              </a:rPr>
              <a:t>The Costs of Connection: How Data Is Colonizing Human Life and Appropriating It for Capitalism</a:t>
            </a:r>
            <a:r>
              <a:rPr lang="en-US" sz="900" dirty="0">
                <a:effectLst/>
              </a:rPr>
              <a:t>. Stanford University Press.</a:t>
            </a:r>
          </a:p>
          <a:p>
            <a:pPr marL="139700" indent="-457200">
              <a:spcAft>
                <a:spcPts val="200"/>
              </a:spcAft>
              <a:buNone/>
            </a:pPr>
            <a:r>
              <a:rPr lang="en-US" sz="900" dirty="0">
                <a:effectLst/>
              </a:rPr>
              <a:t>Crawford, K. 2021. </a:t>
            </a:r>
            <a:r>
              <a:rPr lang="en-US" sz="900" i="1" dirty="0">
                <a:effectLst/>
              </a:rPr>
              <a:t>Atlas of AI: Power, Politics, and the Planetary Costs of Artificial Intelligence</a:t>
            </a:r>
            <a:r>
              <a:rPr lang="en-US" sz="900" dirty="0">
                <a:effectLst/>
              </a:rPr>
              <a:t>. Yale University Press.</a:t>
            </a:r>
          </a:p>
          <a:p>
            <a:pPr marL="139700" indent="-457200">
              <a:spcAft>
                <a:spcPts val="200"/>
              </a:spcAft>
              <a:buNone/>
            </a:pPr>
            <a:r>
              <a:rPr lang="en-US" sz="900" dirty="0">
                <a:effectLst/>
              </a:rPr>
              <a:t>Diderot, D. 2002. “Letter on the Book Trade.” Trans. A. </a:t>
            </a:r>
            <a:r>
              <a:rPr lang="en-US" sz="900" dirty="0" err="1">
                <a:effectLst/>
              </a:rPr>
              <a:t>Goldhammer</a:t>
            </a:r>
            <a:r>
              <a:rPr lang="en-US" sz="900" dirty="0">
                <a:effectLst/>
              </a:rPr>
              <a:t>. </a:t>
            </a:r>
            <a:r>
              <a:rPr lang="en-US" sz="900" i="1" dirty="0">
                <a:effectLst/>
              </a:rPr>
              <a:t>Daedalus</a:t>
            </a:r>
            <a:r>
              <a:rPr lang="en-US" sz="900" dirty="0">
                <a:effectLst/>
              </a:rPr>
              <a:t> 131 (2): 48–56.</a:t>
            </a:r>
          </a:p>
          <a:p>
            <a:pPr marL="139700" indent="-457200">
              <a:spcAft>
                <a:spcPts val="200"/>
              </a:spcAft>
              <a:buNone/>
            </a:pPr>
            <a:r>
              <a:rPr lang="en-US" sz="900" dirty="0" err="1">
                <a:effectLst/>
              </a:rPr>
              <a:t>D’Ignazio</a:t>
            </a:r>
            <a:r>
              <a:rPr lang="en-US" sz="900" dirty="0">
                <a:effectLst/>
              </a:rPr>
              <a:t>, C., and L. F. Klein. 2020. </a:t>
            </a:r>
            <a:r>
              <a:rPr lang="en-US" sz="900" i="1" dirty="0">
                <a:effectLst/>
              </a:rPr>
              <a:t>Data Feminism</a:t>
            </a:r>
            <a:r>
              <a:rPr lang="en-US" sz="900" dirty="0">
                <a:effectLst/>
              </a:rPr>
              <a:t>. MIT Press.</a:t>
            </a:r>
          </a:p>
          <a:p>
            <a:pPr marL="139700" indent="-457200">
              <a:spcAft>
                <a:spcPts val="200"/>
              </a:spcAft>
              <a:buNone/>
            </a:pPr>
            <a:r>
              <a:rPr lang="en-US" sz="900" dirty="0" err="1">
                <a:effectLst/>
              </a:rPr>
              <a:t>Kleon</a:t>
            </a:r>
            <a:r>
              <a:rPr lang="en-US" sz="900" dirty="0">
                <a:effectLst/>
              </a:rPr>
              <a:t>, A. 2012. </a:t>
            </a:r>
            <a:r>
              <a:rPr lang="en-US" sz="900" i="1" dirty="0">
                <a:effectLst/>
              </a:rPr>
              <a:t>Steal Like an Artist</a:t>
            </a:r>
            <a:r>
              <a:rPr lang="en-US" sz="900" dirty="0">
                <a:effectLst/>
              </a:rPr>
              <a:t>. Workman Publishing Company.</a:t>
            </a:r>
          </a:p>
          <a:p>
            <a:pPr marL="139700" indent="-457200">
              <a:spcAft>
                <a:spcPts val="200"/>
              </a:spcAft>
              <a:buNone/>
            </a:pPr>
            <a:r>
              <a:rPr lang="en-US" sz="900" dirty="0">
                <a:effectLst/>
              </a:rPr>
              <a:t>Knight, W. 2022. “Algorithms Can Now Mimic Any Artist. Some Artists Hate It.” </a:t>
            </a:r>
            <a:r>
              <a:rPr lang="en-US" sz="900" i="1" dirty="0">
                <a:effectLst/>
              </a:rPr>
              <a:t>Wired</a:t>
            </a:r>
            <a:r>
              <a:rPr lang="en-US" sz="900" dirty="0">
                <a:effectLst/>
              </a:rPr>
              <a:t>.</a:t>
            </a:r>
          </a:p>
          <a:p>
            <a:pPr marL="139700" indent="-457200">
              <a:spcAft>
                <a:spcPts val="200"/>
              </a:spcAft>
              <a:buNone/>
            </a:pPr>
            <a:r>
              <a:rPr lang="en-US" sz="900" dirty="0">
                <a:effectLst/>
              </a:rPr>
              <a:t>Locke, J. 1690. </a:t>
            </a:r>
            <a:r>
              <a:rPr lang="en-US" sz="900" i="1" dirty="0">
                <a:effectLst/>
              </a:rPr>
              <a:t>Second Treatise of Government</a:t>
            </a:r>
            <a:r>
              <a:rPr lang="en-US" sz="900" dirty="0">
                <a:effectLst/>
              </a:rPr>
              <a:t>. Ed. C. B. Macpherson. Hackett.</a:t>
            </a:r>
          </a:p>
          <a:p>
            <a:pPr marL="139700" indent="-457200">
              <a:spcAft>
                <a:spcPts val="200"/>
              </a:spcAft>
              <a:buNone/>
            </a:pPr>
            <a:r>
              <a:rPr lang="en-US" sz="900" dirty="0">
                <a:effectLst/>
              </a:rPr>
              <a:t>McHugh, N. A. 2015. The Limits of Knowledge: </a:t>
            </a:r>
            <a:r>
              <a:rPr lang="en-US" sz="900" i="1" dirty="0">
                <a:effectLst/>
              </a:rPr>
              <a:t>Generating Pragmatist Feminist Cases for Situated Knowing</a:t>
            </a:r>
            <a:r>
              <a:rPr lang="en-US" sz="900" dirty="0">
                <a:effectLst/>
              </a:rPr>
              <a:t>. SUNY Press.</a:t>
            </a:r>
          </a:p>
          <a:p>
            <a:pPr marL="139700" indent="-457200">
              <a:spcAft>
                <a:spcPts val="200"/>
              </a:spcAft>
              <a:buNone/>
            </a:pPr>
            <a:r>
              <a:rPr lang="en-US" sz="900" dirty="0">
                <a:effectLst/>
              </a:rPr>
              <a:t>Moor, J. H. 1985. “What Is Computer Ethics?” </a:t>
            </a:r>
            <a:r>
              <a:rPr lang="en-US" sz="900" i="1" dirty="0" err="1">
                <a:effectLst/>
              </a:rPr>
              <a:t>Metaphilosophy</a:t>
            </a:r>
            <a:r>
              <a:rPr lang="en-US" sz="900" dirty="0">
                <a:effectLst/>
              </a:rPr>
              <a:t> 16 (4): 266–75.</a:t>
            </a:r>
          </a:p>
          <a:p>
            <a:pPr marL="139700" indent="-457200">
              <a:spcAft>
                <a:spcPts val="200"/>
              </a:spcAft>
              <a:buNone/>
            </a:pPr>
            <a:r>
              <a:rPr lang="en-US" sz="900" dirty="0">
                <a:effectLst/>
              </a:rPr>
              <a:t>Ramesh, A., et al. 2021. “Zero-Shot Text-to-Image Generation.” </a:t>
            </a:r>
            <a:r>
              <a:rPr lang="en-US" sz="900" dirty="0" err="1">
                <a:effectLst/>
              </a:rPr>
              <a:t>arXiv</a:t>
            </a:r>
            <a:r>
              <a:rPr lang="en-US" sz="900" dirty="0">
                <a:effectLst/>
              </a:rPr>
              <a:t>.</a:t>
            </a:r>
          </a:p>
          <a:p>
            <a:pPr marL="139700" indent="-457200">
              <a:spcAft>
                <a:spcPts val="200"/>
              </a:spcAft>
              <a:buNone/>
            </a:pPr>
            <a:r>
              <a:rPr lang="en-US" sz="900" dirty="0">
                <a:effectLst/>
              </a:rPr>
              <a:t>Snell, C. 2021. “Understanding VQ-VAE (DALL-E Explained Pt. 1) - ML@B Blog.” Machine Learning at Berkeley.	</a:t>
            </a:r>
          </a:p>
          <a:p>
            <a:pPr marL="139700" indent="-457200">
              <a:spcAft>
                <a:spcPts val="200"/>
              </a:spcAft>
              <a:buNone/>
            </a:pPr>
            <a:r>
              <a:rPr lang="en-US" sz="900" dirty="0" err="1">
                <a:effectLst/>
              </a:rPr>
              <a:t>Weatherbed</a:t>
            </a:r>
            <a:r>
              <a:rPr lang="en-US" sz="900" dirty="0">
                <a:effectLst/>
              </a:rPr>
              <a:t>, J. 2022. “</a:t>
            </a:r>
            <a:r>
              <a:rPr lang="en-US" sz="900" dirty="0" err="1">
                <a:effectLst/>
              </a:rPr>
              <a:t>ArtStation</a:t>
            </a:r>
            <a:r>
              <a:rPr lang="en-US" sz="900" dirty="0">
                <a:effectLst/>
              </a:rPr>
              <a:t> Is Hiding Images That Protest against AI Art.” </a:t>
            </a:r>
            <a:r>
              <a:rPr lang="en-US" sz="900" i="1" dirty="0">
                <a:effectLst/>
              </a:rPr>
              <a:t>The Verge</a:t>
            </a:r>
            <a:r>
              <a:rPr lang="en-US" sz="900" dirty="0">
                <a:effectLst/>
              </a:rPr>
              <a:t>. December 23, 2022.</a:t>
            </a:r>
          </a:p>
          <a:p>
            <a:pPr marL="139700" indent="-457200">
              <a:spcAft>
                <a:spcPts val="200"/>
              </a:spcAft>
              <a:buNone/>
            </a:pPr>
            <a:r>
              <a:rPr lang="en-US" sz="900" dirty="0" err="1">
                <a:effectLst/>
              </a:rPr>
              <a:t>Zuboff</a:t>
            </a:r>
            <a:r>
              <a:rPr lang="en-US" sz="900" dirty="0">
                <a:effectLst/>
              </a:rPr>
              <a:t>, S. 2019. </a:t>
            </a:r>
            <a:r>
              <a:rPr lang="en-US" sz="900" i="1" dirty="0">
                <a:effectLst/>
              </a:rPr>
              <a:t>The Age of Surveillance Capitalism: The Fight for a Human Future at the New Frontier of Power</a:t>
            </a:r>
            <a:r>
              <a:rPr lang="en-US" sz="900" dirty="0">
                <a:effectLst/>
              </a:rPr>
              <a:t>. Public Affairs.</a:t>
            </a:r>
          </a:p>
        </p:txBody>
      </p:sp>
      <p:pic>
        <p:nvPicPr>
          <p:cNvPr id="6" name="Picture 5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929F96A4-430C-C99B-90AF-45BF325B8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0269" y="3545633"/>
            <a:ext cx="637666" cy="14868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76832-F8AA-588F-2A5A-9002CB965291}"/>
              </a:ext>
            </a:extLst>
          </p:cNvPr>
          <p:cNvSpPr txBox="1"/>
          <p:nvPr/>
        </p:nvSpPr>
        <p:spPr>
          <a:xfrm>
            <a:off x="143604" y="122853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✉️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760483-CB4F-9258-B31A-D1ECEDEF9AF0}"/>
              </a:ext>
            </a:extLst>
          </p:cNvPr>
          <p:cNvSpPr txBox="1"/>
          <p:nvPr/>
        </p:nvSpPr>
        <p:spPr>
          <a:xfrm>
            <a:off x="143604" y="188304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🌐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86500E-BBB4-DBF9-7073-93D95D0DD06B}"/>
              </a:ext>
            </a:extLst>
          </p:cNvPr>
          <p:cNvSpPr txBox="1"/>
          <p:nvPr/>
        </p:nvSpPr>
        <p:spPr>
          <a:xfrm>
            <a:off x="143604" y="251617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🐘</a:t>
            </a:r>
          </a:p>
        </p:txBody>
      </p:sp>
    </p:spTree>
    <p:extLst>
      <p:ext uri="{BB962C8B-B14F-4D97-AF65-F5344CB8AC3E}">
        <p14:creationId xmlns:p14="http://schemas.microsoft.com/office/powerpoint/2010/main" val="1394135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DAB482FD-C684-4DAA-AC4C-1739F51A9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194B5-9DB5-F920-5F4D-96BA463CB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427" y="822960"/>
            <a:ext cx="4532906" cy="3470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457200">
              <a:spcBef>
                <a:spcPct val="0"/>
              </a:spcBef>
            </a:pPr>
            <a:r>
              <a:rPr lang="en-US" sz="5400" dirty="0"/>
              <a:t>Handout &amp; Presentation Downloads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AA738B-EDF5-4694-B25A-3488245BC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953" y="1543049"/>
            <a:ext cx="0" cy="20574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3AEB93AF-E428-E785-3DCE-B90298B9D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77" y="932434"/>
            <a:ext cx="3251200" cy="3251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E085F0-D174-E29F-105B-A14B200DE077}"/>
              </a:ext>
            </a:extLst>
          </p:cNvPr>
          <p:cNvSpPr txBox="1"/>
          <p:nvPr/>
        </p:nvSpPr>
        <p:spPr>
          <a:xfrm>
            <a:off x="119877" y="4273393"/>
            <a:ext cx="4134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bit.ly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CalPolyTG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852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E4AD1F7-E74E-0A84-4148-6D7E6F434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628650"/>
            <a:ext cx="58197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909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FC690-B414-1B8C-2D49-417C33DE4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Here’s one I did earlier…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7960F-A2C0-BD6C-EC0D-403B0B2F121D}"/>
              </a:ext>
            </a:extLst>
          </p:cNvPr>
          <p:cNvSpPr txBox="1"/>
          <p:nvPr/>
        </p:nvSpPr>
        <p:spPr>
          <a:xfrm>
            <a:off x="213081" y="4753173"/>
            <a:ext cx="8709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“Aristotle wearing a clown wig in the Tesco grocery aisle sharpening a spoon, renaissance painting”</a:t>
            </a:r>
          </a:p>
        </p:txBody>
      </p:sp>
      <p:pic>
        <p:nvPicPr>
          <p:cNvPr id="6" name="Picture 5" descr="A picture containing text, sky, person, scene&#10;&#10;Description automatically generated">
            <a:extLst>
              <a:ext uri="{FF2B5EF4-FFF2-40B4-BE49-F238E27FC236}">
                <a16:creationId xmlns:a16="http://schemas.microsoft.com/office/drawing/2014/main" id="{1D5A1B14-04DA-BB3C-5D27-73AD81AFF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675" y="1119466"/>
            <a:ext cx="3492962" cy="349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82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925" y="0"/>
            <a:ext cx="773414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 rotWithShape="1">
          <a:blip r:embed="rId3">
            <a:alphaModFix/>
          </a:blip>
          <a:srcRect t="2534"/>
          <a:stretch/>
        </p:blipFill>
        <p:spPr>
          <a:xfrm>
            <a:off x="152400" y="427650"/>
            <a:ext cx="8839199" cy="471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 rotWithShape="1">
          <a:blip r:embed="rId4">
            <a:alphaModFix/>
          </a:blip>
          <a:srcRect t="34020" b="34629"/>
          <a:stretch/>
        </p:blipFill>
        <p:spPr>
          <a:xfrm>
            <a:off x="365182" y="0"/>
            <a:ext cx="2455441" cy="42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Plan</a:t>
            </a:r>
            <a:endParaRPr dirty="0"/>
          </a:p>
          <a:p>
            <a:pPr marL="7620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</a:pPr>
            <a:r>
              <a:rPr lang="en-US" sz="2400" dirty="0"/>
              <a:t>1. What is theft?</a:t>
            </a:r>
            <a:br>
              <a:rPr lang="en-US" sz="2400" dirty="0"/>
            </a:br>
            <a:r>
              <a:rPr lang="en-US" sz="2400" dirty="0"/>
              <a:t>2. AI image generation</a:t>
            </a:r>
            <a:br>
              <a:rPr lang="en-US" sz="2400" dirty="0"/>
            </a:br>
            <a:r>
              <a:rPr lang="en-US" sz="2400" dirty="0"/>
              <a:t>3. </a:t>
            </a:r>
            <a:r>
              <a:rPr lang="en-US" sz="2400" dirty="0" err="1"/>
              <a:t>Labour</a:t>
            </a:r>
            <a:r>
              <a:rPr lang="en-US" sz="2400" dirty="0"/>
              <a:t> theft</a:t>
            </a:r>
            <a:br>
              <a:rPr lang="en-US" sz="2400" dirty="0"/>
            </a:br>
            <a:r>
              <a:rPr lang="en-US" sz="2400" dirty="0"/>
              <a:t>4. Plunder</a:t>
            </a:r>
            <a:br>
              <a:rPr lang="en-US" sz="2400" dirty="0"/>
            </a:br>
            <a:r>
              <a:rPr lang="en-US" sz="2400" dirty="0"/>
              <a:t>5. Implications &amp; recommendations</a:t>
            </a:r>
            <a:endParaRPr sz="2400" dirty="0"/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3350" y="450150"/>
            <a:ext cx="2529475" cy="6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oogle Shape;73;p16"/>
          <p:cNvGrpSpPr/>
          <p:nvPr/>
        </p:nvGrpSpPr>
        <p:grpSpPr>
          <a:xfrm>
            <a:off x="7585150" y="3504463"/>
            <a:ext cx="1396777" cy="1411827"/>
            <a:chOff x="7585150" y="3504463"/>
            <a:chExt cx="1396777" cy="1411827"/>
          </a:xfrm>
        </p:grpSpPr>
        <p:pic>
          <p:nvPicPr>
            <p:cNvPr id="74" name="Google Shape;74;p16"/>
            <p:cNvPicPr preferRelativeResize="0"/>
            <p:nvPr/>
          </p:nvPicPr>
          <p:blipFill rotWithShape="1">
            <a:blip r:embed="rId4">
              <a:alphaModFix amt="50000"/>
            </a:blip>
            <a:srcRect l="1899" r="-12998"/>
            <a:stretch/>
          </p:blipFill>
          <p:spPr>
            <a:xfrm>
              <a:off x="7585150" y="3504463"/>
              <a:ext cx="1325824" cy="1193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16"/>
            <p:cNvPicPr preferRelativeResize="0"/>
            <p:nvPr/>
          </p:nvPicPr>
          <p:blipFill>
            <a:blip r:embed="rId4">
              <a:alphaModFix amt="75000"/>
            </a:blip>
            <a:stretch>
              <a:fillRect/>
            </a:stretch>
          </p:blipFill>
          <p:spPr>
            <a:xfrm>
              <a:off x="7813112" y="3807675"/>
              <a:ext cx="1002301" cy="1002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150500" y="4084863"/>
              <a:ext cx="831427" cy="8314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7" name="Google Shape;7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8224" y="3430750"/>
            <a:ext cx="1032225" cy="155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2674" y="1871499"/>
            <a:ext cx="1007280" cy="155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13400" y="1403699"/>
            <a:ext cx="941791" cy="155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EC071-B80C-6C83-AA47-D94A45479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What is Art Theft?</a:t>
            </a:r>
          </a:p>
        </p:txBody>
      </p:sp>
      <p:sp>
        <p:nvSpPr>
          <p:cNvPr id="5" name="Google Shape;98;p18">
            <a:extLst>
              <a:ext uri="{FF2B5EF4-FFF2-40B4-BE49-F238E27FC236}">
                <a16:creationId xmlns:a16="http://schemas.microsoft.com/office/drawing/2014/main" id="{D6C7A425-1CF2-5281-485D-F814FD1BA6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150" y="1152525"/>
            <a:ext cx="4000500" cy="34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/>
              <a:t>Heist</a:t>
            </a:r>
            <a:endParaRPr lang="en-US" sz="18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/>
              <a:t>Plagiarism</a:t>
            </a:r>
            <a:endParaRPr lang="en-US" sz="18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/>
              <a:t>Style Theft</a:t>
            </a:r>
            <a:endParaRPr lang="en-US" sz="18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 err="1"/>
              <a:t>Labour</a:t>
            </a:r>
            <a:r>
              <a:rPr lang="en-US" sz="1800" b="1" dirty="0"/>
              <a:t> Theft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53ADBEB-038C-A793-0C14-176AA337B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4" r="63738"/>
          <a:stretch/>
        </p:blipFill>
        <p:spPr bwMode="auto">
          <a:xfrm>
            <a:off x="3944877" y="445025"/>
            <a:ext cx="1875447" cy="234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Plagiarism - Damaging Factors - 2020 - Weird Worm">
            <a:extLst>
              <a:ext uri="{FF2B5EF4-FFF2-40B4-BE49-F238E27FC236}">
                <a16:creationId xmlns:a16="http://schemas.microsoft.com/office/drawing/2014/main" id="{648B588F-7B89-F205-F775-982D13F32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5" r="24368"/>
          <a:stretch/>
        </p:blipFill>
        <p:spPr bwMode="auto">
          <a:xfrm>
            <a:off x="3844379" y="3244112"/>
            <a:ext cx="1975945" cy="157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79CBE57-E707-2FFE-E602-59D2F42EA836}"/>
              </a:ext>
            </a:extLst>
          </p:cNvPr>
          <p:cNvGrpSpPr/>
          <p:nvPr/>
        </p:nvGrpSpPr>
        <p:grpSpPr>
          <a:xfrm>
            <a:off x="6211311" y="445025"/>
            <a:ext cx="2585253" cy="2480444"/>
            <a:chOff x="6450139" y="353847"/>
            <a:chExt cx="2585253" cy="2480444"/>
          </a:xfrm>
        </p:grpSpPr>
        <p:pic>
          <p:nvPicPr>
            <p:cNvPr id="9" name="Picture 8" descr="Text&#10;&#10;Description automatically generated">
              <a:extLst>
                <a:ext uri="{FF2B5EF4-FFF2-40B4-BE49-F238E27FC236}">
                  <a16:creationId xmlns:a16="http://schemas.microsoft.com/office/drawing/2014/main" id="{C6E7BA09-4BEE-803D-1355-D509DAF1B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0139" y="353847"/>
              <a:ext cx="2585253" cy="519425"/>
            </a:xfrm>
            <a:prstGeom prst="rect">
              <a:avLst/>
            </a:prstGeom>
          </p:spPr>
        </p:pic>
        <p:pic>
          <p:nvPicPr>
            <p:cNvPr id="11" name="Picture 1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CC00A22-2C06-5C2F-3F60-49557A613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4289" y="873273"/>
              <a:ext cx="2581103" cy="1961018"/>
            </a:xfrm>
            <a:prstGeom prst="rect">
              <a:avLst/>
            </a:prstGeom>
          </p:spPr>
        </p:pic>
      </p:grpSp>
      <p:pic>
        <p:nvPicPr>
          <p:cNvPr id="3078" name="Picture 6" descr="97 People Who Think They Can Pay Artists In &quot;Exposure&quot; | Bored Panda">
            <a:extLst>
              <a:ext uri="{FF2B5EF4-FFF2-40B4-BE49-F238E27FC236}">
                <a16:creationId xmlns:a16="http://schemas.microsoft.com/office/drawing/2014/main" id="{A90BAD97-E707-6350-417C-2465E2BFB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311" y="3368690"/>
            <a:ext cx="2766451" cy="145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38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2C21D-7EE9-E694-9A37-379E84DD4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AI Image Generators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254C83-0D89-2B04-0E39-4AE703B4A5ED}"/>
              </a:ext>
            </a:extLst>
          </p:cNvPr>
          <p:cNvGrpSpPr/>
          <p:nvPr/>
        </p:nvGrpSpPr>
        <p:grpSpPr>
          <a:xfrm>
            <a:off x="289456" y="1434232"/>
            <a:ext cx="2111006" cy="1646750"/>
            <a:chOff x="685346" y="1409820"/>
            <a:chExt cx="2111006" cy="1646750"/>
          </a:xfrm>
        </p:grpSpPr>
        <p:pic>
          <p:nvPicPr>
            <p:cNvPr id="7" name="Google Shape;87;p17">
              <a:extLst>
                <a:ext uri="{FF2B5EF4-FFF2-40B4-BE49-F238E27FC236}">
                  <a16:creationId xmlns:a16="http://schemas.microsoft.com/office/drawing/2014/main" id="{C6DBAA52-BEE4-4D17-86FA-67E550AD3DAC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346" y="1779152"/>
              <a:ext cx="2111006" cy="1277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B21D62-0D4A-39CC-1038-BEE66F2187ED}"/>
                </a:ext>
              </a:extLst>
            </p:cNvPr>
            <p:cNvSpPr txBox="1"/>
            <p:nvPr/>
          </p:nvSpPr>
          <p:spPr>
            <a:xfrm>
              <a:off x="725986" y="1409820"/>
              <a:ext cx="202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1. Gather a dataset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F9C494E-9644-A171-3D47-71F2B45109FC}"/>
              </a:ext>
            </a:extLst>
          </p:cNvPr>
          <p:cNvGrpSpPr/>
          <p:nvPr/>
        </p:nvGrpSpPr>
        <p:grpSpPr>
          <a:xfrm>
            <a:off x="2532046" y="1955228"/>
            <a:ext cx="2784417" cy="2468497"/>
            <a:chOff x="2961347" y="1409820"/>
            <a:chExt cx="2784417" cy="24684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30E2BD-1DA4-1924-43A1-7771A9F94C31}"/>
                </a:ext>
              </a:extLst>
            </p:cNvPr>
            <p:cNvSpPr txBox="1"/>
            <p:nvPr/>
          </p:nvSpPr>
          <p:spPr>
            <a:xfrm>
              <a:off x="2961347" y="1409820"/>
              <a:ext cx="2784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2. Train a model (encoder)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ABD4D94-2530-4796-5C64-F29D553572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527" y="1779152"/>
              <a:ext cx="2549450" cy="2099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D464B9-BA6A-6F23-59F4-03B1B99086E2}"/>
              </a:ext>
            </a:extLst>
          </p:cNvPr>
          <p:cNvGrpSpPr/>
          <p:nvPr/>
        </p:nvGrpSpPr>
        <p:grpSpPr>
          <a:xfrm>
            <a:off x="5327856" y="2391998"/>
            <a:ext cx="3795846" cy="2554128"/>
            <a:chOff x="5373104" y="1768384"/>
            <a:chExt cx="3795846" cy="25541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D2939-6338-D0AA-4D42-402FB3807398}"/>
                </a:ext>
              </a:extLst>
            </p:cNvPr>
            <p:cNvSpPr txBox="1"/>
            <p:nvPr/>
          </p:nvSpPr>
          <p:spPr>
            <a:xfrm>
              <a:off x="5373104" y="1768384"/>
              <a:ext cx="3795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3. Use another model (decoder) &amp;</a:t>
              </a:r>
            </a:p>
            <a:p>
              <a:pPr algn="ctr"/>
              <a:r>
                <a:rPr lang="en-US" dirty="0"/>
                <a:t>clever techniques to render the image</a:t>
              </a:r>
            </a:p>
          </p:txBody>
        </p:sp>
        <p:pic>
          <p:nvPicPr>
            <p:cNvPr id="5" name="Picture 6" descr="What's all this hype about the Stable Diffusion model? | Narrativa">
              <a:extLst>
                <a:ext uri="{FF2B5EF4-FFF2-40B4-BE49-F238E27FC236}">
                  <a16:creationId xmlns:a16="http://schemas.microsoft.com/office/drawing/2014/main" id="{96F439B9-5E5F-B818-F55E-D1F16EE66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485" y="2414715"/>
              <a:ext cx="3669084" cy="1907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71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811</TotalTime>
  <Words>868</Words>
  <Application>Microsoft Macintosh PowerPoint</Application>
  <PresentationFormat>On-screen Show (16:9)</PresentationFormat>
  <Paragraphs>95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Calisto MT</vt:lpstr>
      <vt:lpstr>Courier New</vt:lpstr>
      <vt:lpstr>Wingdings</vt:lpstr>
      <vt:lpstr>Wingdings 2</vt:lpstr>
      <vt:lpstr>Slate</vt:lpstr>
      <vt:lpstr>Is AI Art Theft?</vt:lpstr>
      <vt:lpstr>Handout &amp; Presentation Downloads</vt:lpstr>
      <vt:lpstr>PowerPoint Presentation</vt:lpstr>
      <vt:lpstr>Here’s one I did earlier…</vt:lpstr>
      <vt:lpstr>PowerPoint Presentation</vt:lpstr>
      <vt:lpstr>PowerPoint Presentation</vt:lpstr>
      <vt:lpstr>The Plan 1. What is theft? 2. AI image generation 3. Labour theft 4. Plunder 5. Implications &amp; recommendations</vt:lpstr>
      <vt:lpstr>What is Art Theft?</vt:lpstr>
      <vt:lpstr>AI Image Generators</vt:lpstr>
      <vt:lpstr>Back to the scene of the crime…</vt:lpstr>
      <vt:lpstr>Does AI Steal Art?</vt:lpstr>
      <vt:lpstr>A Feminist Pragmatist Approach to Computer Ethics</vt:lpstr>
      <vt:lpstr>Labour and Creative Property</vt:lpstr>
      <vt:lpstr>Data Colonialism</vt:lpstr>
      <vt:lpstr>Implications for AI Development</vt:lpstr>
      <vt:lpstr>Conclusion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AI Art Theft?</dc:title>
  <cp:lastModifiedBy>Goetze, Trystan</cp:lastModifiedBy>
  <cp:revision>39</cp:revision>
  <dcterms:modified xsi:type="dcterms:W3CDTF">2023-02-14T18:44:13Z</dcterms:modified>
</cp:coreProperties>
</file>